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4" r:id="rId2"/>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3"/>
  </p:normalViewPr>
  <p:slideViewPr>
    <p:cSldViewPr>
      <p:cViewPr varScale="1">
        <p:scale>
          <a:sx n="107" d="100"/>
          <a:sy n="107" d="100"/>
        </p:scale>
        <p:origin x="1760"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BB0923-3651-DE4E-8F9F-D65B2E066D38}" type="datetimeFigureOut">
              <a:rPr lang="en-US" smtClean="0"/>
              <a:t>9/30/22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D1E1CE-36E8-2B4C-813F-D9971325AF81}" type="slidenum">
              <a:rPr lang="en-US" smtClean="0"/>
              <a:t>‹#›</a:t>
            </a:fld>
            <a:endParaRPr lang="en-US"/>
          </a:p>
        </p:txBody>
      </p:sp>
    </p:spTree>
    <p:extLst>
      <p:ext uri="{BB962C8B-B14F-4D97-AF65-F5344CB8AC3E}">
        <p14:creationId xmlns:p14="http://schemas.microsoft.com/office/powerpoint/2010/main" val="692911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BE017A3-3F22-BC46-92A6-3CF145E49B01}" type="datetime1">
              <a:rPr lang="en-US" smtClean="0"/>
              <a:t>9/30/22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a:t>Shuronjit.com</a:t>
            </a: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48D4411-F826-E548-B9A2-AD8867C71849}" type="datetime1">
              <a:rPr lang="en-US" smtClean="0"/>
              <a:t>9/30/22</a:t>
            </a:fld>
            <a:endParaRPr lang="en-US"/>
          </a:p>
        </p:txBody>
      </p:sp>
      <p:sp>
        <p:nvSpPr>
          <p:cNvPr id="5" name="Footer Placeholder 4"/>
          <p:cNvSpPr>
            <a:spLocks noGrp="1"/>
          </p:cNvSpPr>
          <p:nvPr>
            <p:ph type="ftr" sz="quarter" idx="11"/>
          </p:nvPr>
        </p:nvSpPr>
        <p:spPr/>
        <p:txBody>
          <a:bodyPr/>
          <a:lstStyle/>
          <a:p>
            <a:r>
              <a:rPr lang="en-US"/>
              <a:t>Shuronjit.com</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94CFDCE-CA59-8D4B-813B-765D0AEB8605}" type="datetime1">
              <a:rPr lang="en-US" smtClean="0"/>
              <a:t>9/30/22</a:t>
            </a:fld>
            <a:endParaRPr lang="en-US"/>
          </a:p>
        </p:txBody>
      </p:sp>
      <p:sp>
        <p:nvSpPr>
          <p:cNvPr id="5" name="Footer Placeholder 4"/>
          <p:cNvSpPr>
            <a:spLocks noGrp="1"/>
          </p:cNvSpPr>
          <p:nvPr>
            <p:ph type="ftr" sz="quarter" idx="11"/>
          </p:nvPr>
        </p:nvSpPr>
        <p:spPr/>
        <p:txBody>
          <a:bodyPr/>
          <a:lstStyle/>
          <a:p>
            <a:r>
              <a:rPr lang="en-US"/>
              <a:t>Shuronjit.com</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A60A51A-DD63-F04F-9BC7-1E0507F6CADA}" type="datetime1">
              <a:rPr lang="en-US" smtClean="0"/>
              <a:t>9/30/22</a:t>
            </a:fld>
            <a:endParaRPr lang="en-US"/>
          </a:p>
        </p:txBody>
      </p:sp>
      <p:sp>
        <p:nvSpPr>
          <p:cNvPr id="5" name="Footer Placeholder 4"/>
          <p:cNvSpPr>
            <a:spLocks noGrp="1"/>
          </p:cNvSpPr>
          <p:nvPr>
            <p:ph type="ftr" sz="quarter" idx="11"/>
          </p:nvPr>
        </p:nvSpPr>
        <p:spPr/>
        <p:txBody>
          <a:bodyPr/>
          <a:lstStyle/>
          <a:p>
            <a:r>
              <a:rPr lang="en-US"/>
              <a:t>Shuronjit.com</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42C8941-8DBB-A342-B17E-7A853F9F06A3}" type="datetime1">
              <a:rPr lang="en-US" smtClean="0"/>
              <a:t>9/30/22</a:t>
            </a:fld>
            <a:endParaRPr lang="en-US"/>
          </a:p>
        </p:txBody>
      </p:sp>
      <p:sp>
        <p:nvSpPr>
          <p:cNvPr id="5" name="Footer Placeholder 4"/>
          <p:cNvSpPr>
            <a:spLocks noGrp="1"/>
          </p:cNvSpPr>
          <p:nvPr>
            <p:ph type="ftr" sz="quarter" idx="11"/>
          </p:nvPr>
        </p:nvSpPr>
        <p:spPr/>
        <p:txBody>
          <a:bodyPr/>
          <a:lstStyle/>
          <a:p>
            <a:r>
              <a:rPr lang="en-US"/>
              <a:t>Shuronjit.com</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C6CB574-EAB1-0E4C-80CD-54B08F9240AF}" type="datetime1">
              <a:rPr lang="en-US" smtClean="0"/>
              <a:t>9/30/22</a:t>
            </a:fld>
            <a:endParaRPr lang="en-US"/>
          </a:p>
        </p:txBody>
      </p:sp>
      <p:sp>
        <p:nvSpPr>
          <p:cNvPr id="6" name="Footer Placeholder 5"/>
          <p:cNvSpPr>
            <a:spLocks noGrp="1"/>
          </p:cNvSpPr>
          <p:nvPr>
            <p:ph type="ftr" sz="quarter" idx="11"/>
          </p:nvPr>
        </p:nvSpPr>
        <p:spPr/>
        <p:txBody>
          <a:bodyPr/>
          <a:lstStyle/>
          <a:p>
            <a:r>
              <a:rPr lang="en-US"/>
              <a:t>Shuronjit.com</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EA99144-1CBA-5744-8EF0-25CB5423DA10}" type="datetime1">
              <a:rPr lang="en-US" smtClean="0"/>
              <a:t>9/30/22</a:t>
            </a:fld>
            <a:endParaRPr lang="en-US"/>
          </a:p>
        </p:txBody>
      </p:sp>
      <p:sp>
        <p:nvSpPr>
          <p:cNvPr id="8" name="Footer Placeholder 7"/>
          <p:cNvSpPr>
            <a:spLocks noGrp="1"/>
          </p:cNvSpPr>
          <p:nvPr>
            <p:ph type="ftr" sz="quarter" idx="11"/>
          </p:nvPr>
        </p:nvSpPr>
        <p:spPr/>
        <p:txBody>
          <a:bodyPr/>
          <a:lstStyle/>
          <a:p>
            <a:r>
              <a:rPr lang="en-US"/>
              <a:t>Shuronjit.com</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2234BB3-179A-524B-AD08-335E6C785337}" type="datetime1">
              <a:rPr lang="en-US" smtClean="0"/>
              <a:t>9/30/22</a:t>
            </a:fld>
            <a:endParaRPr lang="en-US"/>
          </a:p>
        </p:txBody>
      </p:sp>
      <p:sp>
        <p:nvSpPr>
          <p:cNvPr id="4" name="Footer Placeholder 3"/>
          <p:cNvSpPr>
            <a:spLocks noGrp="1"/>
          </p:cNvSpPr>
          <p:nvPr>
            <p:ph type="ftr" sz="quarter" idx="11"/>
          </p:nvPr>
        </p:nvSpPr>
        <p:spPr/>
        <p:txBody>
          <a:bodyPr/>
          <a:lstStyle/>
          <a:p>
            <a:r>
              <a:rPr lang="en-US"/>
              <a:t>Shuronjit.com</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AC56B5-344D-1C44-8EDD-485C9EF48447}" type="datetime1">
              <a:rPr lang="en-US" smtClean="0"/>
              <a:t>9/30/22</a:t>
            </a:fld>
            <a:endParaRPr lang="en-US"/>
          </a:p>
        </p:txBody>
      </p:sp>
      <p:sp>
        <p:nvSpPr>
          <p:cNvPr id="3" name="Footer Placeholder 2"/>
          <p:cNvSpPr>
            <a:spLocks noGrp="1"/>
          </p:cNvSpPr>
          <p:nvPr>
            <p:ph type="ftr" sz="quarter" idx="11"/>
          </p:nvPr>
        </p:nvSpPr>
        <p:spPr/>
        <p:txBody>
          <a:bodyPr/>
          <a:lstStyle/>
          <a:p>
            <a:r>
              <a:rPr lang="en-US"/>
              <a:t>Shuronjit.com</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3BF7B07F-3079-1242-B336-7123EFA1CADB}" type="datetime1">
              <a:rPr lang="en-US" smtClean="0"/>
              <a:t>9/30/22</a:t>
            </a:fld>
            <a:endParaRPr lang="en-US"/>
          </a:p>
        </p:txBody>
      </p:sp>
      <p:sp>
        <p:nvSpPr>
          <p:cNvPr id="6" name="Footer Placeholder 5"/>
          <p:cNvSpPr>
            <a:spLocks noGrp="1"/>
          </p:cNvSpPr>
          <p:nvPr>
            <p:ph type="ftr" sz="quarter" idx="11"/>
          </p:nvPr>
        </p:nvSpPr>
        <p:spPr/>
        <p:txBody>
          <a:bodyPr/>
          <a:lstStyle/>
          <a:p>
            <a:r>
              <a:rPr lang="en-US"/>
              <a:t>Shuronjit.com</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512A738-8592-B246-80F7-EDFA86DAB525}" type="datetime1">
              <a:rPr lang="en-US" smtClean="0"/>
              <a:t>9/30/22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a:t>Shuronjit.com</a:t>
            </a: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67F5220-CEB8-D148-B9F7-F4E2A04E2E63}" type="datetime1">
              <a:rPr lang="en-US" smtClean="0"/>
              <a:t>9/30/22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a:t>Shuronjit.com</a:t>
            </a: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2200" y="3505200"/>
            <a:ext cx="6324600" cy="2502091"/>
          </a:xfrm>
        </p:spPr>
        <p:txBody>
          <a:bodyPr/>
          <a:lstStyle/>
          <a:p>
            <a:r>
              <a:rPr lang="en-AU" dirty="0"/>
              <a:t>I am </a:t>
            </a:r>
            <a:r>
              <a:rPr lang="en-AU" dirty="0" err="1"/>
              <a:t>Shuronjit</a:t>
            </a:r>
            <a:r>
              <a:rPr lang="en-AU" dirty="0"/>
              <a:t> </a:t>
            </a:r>
            <a:r>
              <a:rPr lang="en-AU" dirty="0" err="1"/>
              <a:t>Biswas</a:t>
            </a:r>
            <a:r>
              <a:rPr lang="en-AU" dirty="0"/>
              <a:t> </a:t>
            </a:r>
            <a:r>
              <a:rPr lang="en-AU" dirty="0" err="1"/>
              <a:t>Sumon</a:t>
            </a:r>
            <a:endParaRPr lang="en-US" dirty="0"/>
          </a:p>
        </p:txBody>
      </p:sp>
      <p:sp>
        <p:nvSpPr>
          <p:cNvPr id="3" name="Title 2"/>
          <p:cNvSpPr>
            <a:spLocks noGrp="1"/>
          </p:cNvSpPr>
          <p:nvPr>
            <p:ph type="title"/>
          </p:nvPr>
        </p:nvSpPr>
        <p:spPr>
          <a:xfrm>
            <a:off x="533400" y="2057400"/>
            <a:ext cx="8229600" cy="1143000"/>
          </a:xfrm>
        </p:spPr>
        <p:txBody>
          <a:bodyPr/>
          <a:lstStyle/>
          <a:p>
            <a:r>
              <a:rPr lang="en-AU" dirty="0"/>
              <a:t>Welcome to my Presentation</a:t>
            </a:r>
            <a:endParaRPr lang="en-US" dirty="0"/>
          </a:p>
        </p:txBody>
      </p:sp>
      <p:sp>
        <p:nvSpPr>
          <p:cNvPr id="4" name="Footer Placeholder 3">
            <a:extLst>
              <a:ext uri="{FF2B5EF4-FFF2-40B4-BE49-F238E27FC236}">
                <a16:creationId xmlns:a16="http://schemas.microsoft.com/office/drawing/2014/main" id="{6A93A886-F533-8928-9A9E-B6130937949C}"/>
              </a:ext>
            </a:extLst>
          </p:cNvPr>
          <p:cNvSpPr>
            <a:spLocks noGrp="1"/>
          </p:cNvSpPr>
          <p:nvPr>
            <p:ph type="ftr" sz="quarter" idx="11"/>
          </p:nvPr>
        </p:nvSpPr>
        <p:spPr/>
        <p:txBody>
          <a:bodyPr/>
          <a:lstStyle/>
          <a:p>
            <a:r>
              <a:rPr lang="en-US"/>
              <a:t>Shuronjit.com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Disaster recovery and contingency plan for Company</a:t>
            </a:r>
          </a:p>
        </p:txBody>
      </p:sp>
      <p:sp>
        <p:nvSpPr>
          <p:cNvPr id="3" name="Subtitle 2"/>
          <p:cNvSpPr>
            <a:spLocks noGrp="1"/>
          </p:cNvSpPr>
          <p:nvPr>
            <p:ph type="subTitle" idx="1"/>
          </p:nvPr>
        </p:nvSpPr>
        <p:spPr/>
        <p:txBody>
          <a:bodyPr/>
          <a:lstStyle/>
          <a:p>
            <a:endParaRPr lang="en-US"/>
          </a:p>
        </p:txBody>
      </p:sp>
      <p:sp>
        <p:nvSpPr>
          <p:cNvPr id="4" name="Footer Placeholder 3">
            <a:extLst>
              <a:ext uri="{FF2B5EF4-FFF2-40B4-BE49-F238E27FC236}">
                <a16:creationId xmlns:a16="http://schemas.microsoft.com/office/drawing/2014/main" id="{E25BEACD-BE14-8815-31DC-B1B1B84CA08D}"/>
              </a:ext>
            </a:extLst>
          </p:cNvPr>
          <p:cNvSpPr>
            <a:spLocks noGrp="1"/>
          </p:cNvSpPr>
          <p:nvPr>
            <p:ph type="ftr" sz="quarter" idx="11"/>
          </p:nvPr>
        </p:nvSpPr>
        <p:spPr/>
        <p:txBody>
          <a:bodyPr/>
          <a:lstStyle/>
          <a:p>
            <a:r>
              <a:rPr lang="en-US"/>
              <a:t>Shuronjit.com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a:t>IT disaster recovery plans provide step-by-step procedures for recovering disrupted systems and networks. The goal of these processes is to minimize any negative impacts to company operations. A comprehensive IT DR plan also includes all the relevant supplier contacts, sources of expertise and a logical sequence of action steps.</a:t>
            </a:r>
          </a:p>
        </p:txBody>
      </p:sp>
      <p:sp>
        <p:nvSpPr>
          <p:cNvPr id="3" name="Title 2"/>
          <p:cNvSpPr>
            <a:spLocks noGrp="1"/>
          </p:cNvSpPr>
          <p:nvPr>
            <p:ph type="title"/>
          </p:nvPr>
        </p:nvSpPr>
        <p:spPr/>
        <p:txBody>
          <a:bodyPr/>
          <a:lstStyle/>
          <a:p>
            <a:r>
              <a:rPr lang="en-AU" dirty="0"/>
              <a:t>Introduction</a:t>
            </a:r>
            <a:endParaRPr lang="en-US" dirty="0"/>
          </a:p>
        </p:txBody>
      </p:sp>
      <p:sp>
        <p:nvSpPr>
          <p:cNvPr id="4" name="Footer Placeholder 3">
            <a:extLst>
              <a:ext uri="{FF2B5EF4-FFF2-40B4-BE49-F238E27FC236}">
                <a16:creationId xmlns:a16="http://schemas.microsoft.com/office/drawing/2014/main" id="{D470E7AD-A6FC-52FC-9517-0B24C9D2B7A1}"/>
              </a:ext>
            </a:extLst>
          </p:cNvPr>
          <p:cNvSpPr>
            <a:spLocks noGrp="1"/>
          </p:cNvSpPr>
          <p:nvPr>
            <p:ph type="ftr" sz="quarter" idx="11"/>
          </p:nvPr>
        </p:nvSpPr>
        <p:spPr/>
        <p:txBody>
          <a:bodyPr/>
          <a:lstStyle/>
          <a:p>
            <a:r>
              <a:rPr lang="en-US"/>
              <a:t>Shuronjit.com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aim of having a Business Continuity and Disaster Recovery Plan is to ensure that an organization would not lose the capability to process, retrieve and protect information maintained in the event of a computer failure or other technical or human-organization failure - such as through theft or cyber-attack.</a:t>
            </a:r>
          </a:p>
        </p:txBody>
      </p:sp>
      <p:sp>
        <p:nvSpPr>
          <p:cNvPr id="3" name="Title 2"/>
          <p:cNvSpPr>
            <a:spLocks noGrp="1"/>
          </p:cNvSpPr>
          <p:nvPr>
            <p:ph type="title"/>
          </p:nvPr>
        </p:nvSpPr>
        <p:spPr/>
        <p:txBody>
          <a:bodyPr/>
          <a:lstStyle/>
          <a:p>
            <a:r>
              <a:rPr lang="en-US" dirty="0"/>
              <a:t>Objectives</a:t>
            </a:r>
          </a:p>
        </p:txBody>
      </p:sp>
      <p:sp>
        <p:nvSpPr>
          <p:cNvPr id="4" name="Footer Placeholder 3">
            <a:extLst>
              <a:ext uri="{FF2B5EF4-FFF2-40B4-BE49-F238E27FC236}">
                <a16:creationId xmlns:a16="http://schemas.microsoft.com/office/drawing/2014/main" id="{FBB0CCA2-4E80-8CD9-0F8B-5269F3431FDE}"/>
              </a:ext>
            </a:extLst>
          </p:cNvPr>
          <p:cNvSpPr>
            <a:spLocks noGrp="1"/>
          </p:cNvSpPr>
          <p:nvPr>
            <p:ph type="ftr" sz="quarter" idx="11"/>
          </p:nvPr>
        </p:nvSpPr>
        <p:spPr/>
        <p:txBody>
          <a:bodyPr/>
          <a:lstStyle/>
          <a:p>
            <a:r>
              <a:rPr lang="en-US"/>
              <a:t>Shuronjit.com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The organization’s ability to accomplish its mission after re-starting its operations.</a:t>
            </a:r>
          </a:p>
          <a:p>
            <a:r>
              <a:rPr lang="en-US" dirty="0"/>
              <a:t> To retrieve and protect the information maintained.</a:t>
            </a:r>
          </a:p>
          <a:p>
            <a:r>
              <a:rPr lang="en-US" dirty="0"/>
              <a:t> To keep intact all the organizational activities after the disaster.</a:t>
            </a:r>
          </a:p>
          <a:p>
            <a:r>
              <a:rPr lang="en-US" dirty="0"/>
              <a:t> To start its operations on full scale at the earliest to minimize the business loss in terms of money, goodwill, human resources and capital assets.</a:t>
            </a:r>
          </a:p>
        </p:txBody>
      </p:sp>
      <p:sp>
        <p:nvSpPr>
          <p:cNvPr id="3" name="Title 2"/>
          <p:cNvSpPr>
            <a:spLocks noGrp="1"/>
          </p:cNvSpPr>
          <p:nvPr>
            <p:ph type="title"/>
          </p:nvPr>
        </p:nvSpPr>
        <p:spPr/>
        <p:txBody>
          <a:bodyPr/>
          <a:lstStyle/>
          <a:p>
            <a:r>
              <a:rPr lang="en-US" dirty="0"/>
              <a:t>Risks</a:t>
            </a:r>
          </a:p>
        </p:txBody>
      </p:sp>
      <p:sp>
        <p:nvSpPr>
          <p:cNvPr id="4" name="Footer Placeholder 3">
            <a:extLst>
              <a:ext uri="{FF2B5EF4-FFF2-40B4-BE49-F238E27FC236}">
                <a16:creationId xmlns:a16="http://schemas.microsoft.com/office/drawing/2014/main" id="{ACF86696-0980-F752-EB6F-CADA0766E637}"/>
              </a:ext>
            </a:extLst>
          </p:cNvPr>
          <p:cNvSpPr>
            <a:spLocks noGrp="1"/>
          </p:cNvSpPr>
          <p:nvPr>
            <p:ph type="ftr" sz="quarter" idx="11"/>
          </p:nvPr>
        </p:nvSpPr>
        <p:spPr/>
        <p:txBody>
          <a:bodyPr/>
          <a:lstStyle/>
          <a:p>
            <a:r>
              <a:rPr lang="en-US"/>
              <a:t>Shuronjit.com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pPr lvl="0"/>
            <a:r>
              <a:rPr lang="en-US" dirty="0"/>
              <a:t>Develop the contingency planning policy statement. A formal policy provides the authority and guidance necessary to develop an effective contingency plan.</a:t>
            </a:r>
          </a:p>
          <a:p>
            <a:pPr>
              <a:buNone/>
            </a:pPr>
            <a:endParaRPr lang="en-US" dirty="0"/>
          </a:p>
          <a:p>
            <a:pPr lvl="0"/>
            <a:r>
              <a:rPr lang="en-US" dirty="0"/>
              <a:t>Conduct the business impact analysis (BIA). The business impact analysis helps to identify and prioritize critical IT systems and components.</a:t>
            </a:r>
          </a:p>
          <a:p>
            <a:pPr lvl="0">
              <a:buNone/>
            </a:pPr>
            <a:endParaRPr lang="en-US" dirty="0"/>
          </a:p>
          <a:p>
            <a:pPr lvl="0"/>
            <a:r>
              <a:rPr lang="en-US" dirty="0"/>
              <a:t>Identify preventive controls. These are measures that reduce the effects of system disruptions and can increase system availability and reduce contingency life cycle costs.</a:t>
            </a:r>
          </a:p>
          <a:p>
            <a:pPr>
              <a:buNone/>
            </a:pPr>
            <a:endParaRPr lang="en-US" dirty="0"/>
          </a:p>
          <a:p>
            <a:pPr lvl="0"/>
            <a:r>
              <a:rPr lang="en-US" dirty="0"/>
              <a:t>Develop recovery strategies. Thorough recovery strategies ensure that the system can be recovered quickly and effectively following a disruption.</a:t>
            </a:r>
          </a:p>
          <a:p>
            <a:pPr>
              <a:buNone/>
            </a:pPr>
            <a:endParaRPr lang="en-US" dirty="0"/>
          </a:p>
          <a:p>
            <a:pPr lvl="0"/>
            <a:r>
              <a:rPr lang="en-US" dirty="0"/>
              <a:t>Develop an IT contingency plan. The contingency plan should contain detailed guidance and procedures for restoring a damaged system.</a:t>
            </a:r>
          </a:p>
          <a:p>
            <a:pPr>
              <a:buNone/>
            </a:pPr>
            <a:endParaRPr lang="en-US" dirty="0"/>
          </a:p>
          <a:p>
            <a:pPr lvl="0"/>
            <a:r>
              <a:rPr lang="en-US" dirty="0"/>
              <a:t>Plan testing, training and exercising. Testing the plan identifies planning gaps, whereas training prepares recovery personnel for plan activation; both activities improve plan effectiveness and overall agency preparedness.</a:t>
            </a:r>
          </a:p>
          <a:p>
            <a:pPr>
              <a:buNone/>
            </a:pPr>
            <a:endParaRPr lang="en-US" dirty="0"/>
          </a:p>
          <a:p>
            <a:pPr lvl="0"/>
            <a:r>
              <a:rPr lang="en-US" dirty="0"/>
              <a:t>Plan maintenance. The plan should be a living document that is updated regularly to remain current with system enhancements.</a:t>
            </a:r>
          </a:p>
        </p:txBody>
      </p:sp>
      <p:sp>
        <p:nvSpPr>
          <p:cNvPr id="3" name="Title 2"/>
          <p:cNvSpPr>
            <a:spLocks noGrp="1"/>
          </p:cNvSpPr>
          <p:nvPr>
            <p:ph type="title"/>
          </p:nvPr>
        </p:nvSpPr>
        <p:spPr/>
        <p:txBody>
          <a:bodyPr>
            <a:normAutofit fontScale="90000"/>
          </a:bodyPr>
          <a:lstStyle/>
          <a:p>
            <a:r>
              <a:rPr lang="en-US" dirty="0"/>
              <a:t>Steps of Disaster Recovery Plan formulation</a:t>
            </a:r>
          </a:p>
        </p:txBody>
      </p:sp>
      <p:sp>
        <p:nvSpPr>
          <p:cNvPr id="4" name="Footer Placeholder 3">
            <a:extLst>
              <a:ext uri="{FF2B5EF4-FFF2-40B4-BE49-F238E27FC236}">
                <a16:creationId xmlns:a16="http://schemas.microsoft.com/office/drawing/2014/main" id="{4A203F5C-2AE8-C0E1-F3D7-6FC82D819C44}"/>
              </a:ext>
            </a:extLst>
          </p:cNvPr>
          <p:cNvSpPr>
            <a:spLocks noGrp="1"/>
          </p:cNvSpPr>
          <p:nvPr>
            <p:ph type="ftr" sz="quarter" idx="11"/>
          </p:nvPr>
        </p:nvSpPr>
        <p:spPr/>
        <p:txBody>
          <a:bodyPr/>
          <a:lstStyle/>
          <a:p>
            <a:r>
              <a:rPr lang="en-US"/>
              <a:t>Shuronjit.com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lvl="0"/>
            <a:r>
              <a:rPr lang="en-US" dirty="0"/>
              <a:t>Senior management support. Be sure to obtain senior management support so that your plan goals can be achieved.</a:t>
            </a:r>
          </a:p>
          <a:p>
            <a:pPr>
              <a:buNone/>
            </a:pPr>
            <a:endParaRPr lang="en-US" dirty="0"/>
          </a:p>
          <a:p>
            <a:pPr lvl="0"/>
            <a:r>
              <a:rPr lang="en-US" dirty="0"/>
              <a:t>Take the IT DR planning process seriously. Although the IT DR plan can take a great deal of time for data gathering and analysis, it doesn't have to be dozens of pages long. Plans simply need the right information, and that information should be current and accurate.</a:t>
            </a:r>
          </a:p>
          <a:p>
            <a:pPr>
              <a:buNone/>
            </a:pPr>
            <a:endParaRPr lang="en-US" dirty="0"/>
          </a:p>
          <a:p>
            <a:pPr lvl="0"/>
            <a:r>
              <a:rPr lang="en-US" dirty="0"/>
              <a:t>Keep it simple. Gathering and organizing the right information is critical.</a:t>
            </a:r>
          </a:p>
          <a:p>
            <a:pPr>
              <a:buNone/>
            </a:pPr>
            <a:endParaRPr lang="en-US" dirty="0"/>
          </a:p>
          <a:p>
            <a:pPr lvl="0"/>
            <a:r>
              <a:rPr lang="en-US" dirty="0"/>
              <a:t>Review results with business units. Once the IT disaster recovery plan is complete, review the findings with business units leaders to make sure your assumptions are correct.</a:t>
            </a:r>
          </a:p>
          <a:p>
            <a:endParaRPr lang="en-US" dirty="0"/>
          </a:p>
        </p:txBody>
      </p:sp>
      <p:sp>
        <p:nvSpPr>
          <p:cNvPr id="3" name="Title 2"/>
          <p:cNvSpPr>
            <a:spLocks noGrp="1"/>
          </p:cNvSpPr>
          <p:nvPr>
            <p:ph type="title"/>
          </p:nvPr>
        </p:nvSpPr>
        <p:spPr/>
        <p:txBody>
          <a:bodyPr>
            <a:normAutofit fontScale="90000"/>
          </a:bodyPr>
          <a:lstStyle/>
          <a:p>
            <a:r>
              <a:rPr lang="en-US" dirty="0"/>
              <a:t>Important IT disaster recovery planning considerations</a:t>
            </a:r>
          </a:p>
        </p:txBody>
      </p:sp>
      <p:sp>
        <p:nvSpPr>
          <p:cNvPr id="4" name="Footer Placeholder 3">
            <a:extLst>
              <a:ext uri="{FF2B5EF4-FFF2-40B4-BE49-F238E27FC236}">
                <a16:creationId xmlns:a16="http://schemas.microsoft.com/office/drawing/2014/main" id="{4184F938-BC14-7C33-B95F-A210B83B2BD3}"/>
              </a:ext>
            </a:extLst>
          </p:cNvPr>
          <p:cNvSpPr>
            <a:spLocks noGrp="1"/>
          </p:cNvSpPr>
          <p:nvPr>
            <p:ph type="ftr" sz="quarter" idx="11"/>
          </p:nvPr>
        </p:nvSpPr>
        <p:spPr/>
        <p:txBody>
          <a:bodyPr/>
          <a:lstStyle/>
          <a:p>
            <a:r>
              <a:rPr lang="en-US"/>
              <a:t>Shuronjit.com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lvl="0"/>
            <a:r>
              <a:rPr lang="en-US" dirty="0"/>
              <a:t>Evaluating the business continuity and disaster recovery plans to determine their adequacy by reviewing the plans and comparing them to organizational standards and/or government regulations.</a:t>
            </a:r>
          </a:p>
          <a:p>
            <a:pPr>
              <a:buNone/>
            </a:pPr>
            <a:endParaRPr lang="en-US" dirty="0"/>
          </a:p>
          <a:p>
            <a:pPr lvl="0"/>
            <a:r>
              <a:rPr lang="en-US" dirty="0"/>
              <a:t>Verifying that the business continuity and disaster recovery plans are effective to ensure that information processing capabilities can be resumed promptly after an unanticipated interruption by reviewing the results from previous tests performed, if any, by the IT, Grow Management Consultants and the end users.</a:t>
            </a:r>
          </a:p>
          <a:p>
            <a:pPr>
              <a:buNone/>
            </a:pPr>
            <a:endParaRPr lang="en-US" dirty="0"/>
          </a:p>
          <a:p>
            <a:pPr lvl="0"/>
            <a:r>
              <a:rPr lang="en-US" dirty="0"/>
              <a:t>Evaluating offsite storage to ensure its adequacy by inspecting the facility and reviewing its contents and security and environmental controls. It may be ascertained whether backups taken earlier have ever been tested for data recovery by the </a:t>
            </a:r>
            <a:r>
              <a:rPr lang="en-US" dirty="0" err="1"/>
              <a:t>auditee</a:t>
            </a:r>
            <a:r>
              <a:rPr lang="en-US" dirty="0"/>
              <a:t> organization.</a:t>
            </a:r>
          </a:p>
          <a:p>
            <a:pPr>
              <a:buNone/>
            </a:pPr>
            <a:endParaRPr lang="en-US" dirty="0"/>
          </a:p>
          <a:p>
            <a:pPr lvl="0"/>
            <a:r>
              <a:rPr lang="en-US" dirty="0"/>
              <a:t>Evaluating the ability of IT and user personnel to respond effectively in emergency situations by reviewing emergency procedures, employee training and results of their drill.</a:t>
            </a:r>
          </a:p>
          <a:p>
            <a:endParaRPr lang="en-US" dirty="0"/>
          </a:p>
        </p:txBody>
      </p:sp>
      <p:sp>
        <p:nvSpPr>
          <p:cNvPr id="3" name="Title 2"/>
          <p:cNvSpPr>
            <a:spLocks noGrp="1"/>
          </p:cNvSpPr>
          <p:nvPr>
            <p:ph type="title"/>
          </p:nvPr>
        </p:nvSpPr>
        <p:spPr/>
        <p:txBody>
          <a:bodyPr/>
          <a:lstStyle/>
          <a:p>
            <a:r>
              <a:rPr lang="en-US" dirty="0"/>
              <a:t>Audit Procedure</a:t>
            </a:r>
          </a:p>
        </p:txBody>
      </p:sp>
      <p:sp>
        <p:nvSpPr>
          <p:cNvPr id="4" name="Footer Placeholder 3">
            <a:extLst>
              <a:ext uri="{FF2B5EF4-FFF2-40B4-BE49-F238E27FC236}">
                <a16:creationId xmlns:a16="http://schemas.microsoft.com/office/drawing/2014/main" id="{8169F7E1-F12B-EFCD-FBAB-359275CE6DC2}"/>
              </a:ext>
            </a:extLst>
          </p:cNvPr>
          <p:cNvSpPr>
            <a:spLocks noGrp="1"/>
          </p:cNvSpPr>
          <p:nvPr>
            <p:ph type="ftr" sz="quarter" idx="11"/>
          </p:nvPr>
        </p:nvSpPr>
        <p:spPr/>
        <p:txBody>
          <a:bodyPr/>
          <a:lstStyle/>
          <a:p>
            <a:r>
              <a:rPr lang="en-US"/>
              <a:t>Shuronjit.com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a:xfrm>
            <a:off x="457200" y="3124200"/>
            <a:ext cx="8229600" cy="1143000"/>
          </a:xfrm>
        </p:spPr>
        <p:txBody>
          <a:bodyPr>
            <a:noAutofit/>
          </a:bodyPr>
          <a:lstStyle/>
          <a:p>
            <a:pPr algn="ctr"/>
            <a:r>
              <a:rPr lang="en-AU" sz="8800" dirty="0"/>
              <a:t>Thank you</a:t>
            </a:r>
            <a:endParaRPr lang="en-US" sz="8800" dirty="0"/>
          </a:p>
        </p:txBody>
      </p:sp>
      <p:sp>
        <p:nvSpPr>
          <p:cNvPr id="4" name="Footer Placeholder 3">
            <a:extLst>
              <a:ext uri="{FF2B5EF4-FFF2-40B4-BE49-F238E27FC236}">
                <a16:creationId xmlns:a16="http://schemas.microsoft.com/office/drawing/2014/main" id="{C5DF1E70-0C6C-7B84-DBB8-1B9369B4FB0B}"/>
              </a:ext>
            </a:extLst>
          </p:cNvPr>
          <p:cNvSpPr>
            <a:spLocks noGrp="1"/>
          </p:cNvSpPr>
          <p:nvPr>
            <p:ph type="ftr" sz="quarter" idx="11"/>
          </p:nvPr>
        </p:nvSpPr>
        <p:spPr/>
        <p:txBody>
          <a:bodyPr/>
          <a:lstStyle/>
          <a:p>
            <a:r>
              <a:rPr lang="en-US"/>
              <a:t>Shuronjit.com</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143</TotalTime>
  <Words>656</Words>
  <Application>Microsoft Macintosh PowerPoint</Application>
  <PresentationFormat>On-screen Show (4:3)</PresentationFormat>
  <Paragraphs>52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Calibri</vt:lpstr>
      <vt:lpstr>Lucida Sans Unicode</vt:lpstr>
      <vt:lpstr>Verdana</vt:lpstr>
      <vt:lpstr>Wingdings 2</vt:lpstr>
      <vt:lpstr>Wingdings 3</vt:lpstr>
      <vt:lpstr>Concourse</vt:lpstr>
      <vt:lpstr>Welcome to my Presentation</vt:lpstr>
      <vt:lpstr>Disaster recovery and contingency plan for Company</vt:lpstr>
      <vt:lpstr>Introduction</vt:lpstr>
      <vt:lpstr>Objectives</vt:lpstr>
      <vt:lpstr>Risks</vt:lpstr>
      <vt:lpstr>Steps of Disaster Recovery Plan formulation</vt:lpstr>
      <vt:lpstr>Important IT disaster recovery planning considerations</vt:lpstr>
      <vt:lpstr>Audit Procedure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Disaster recovery and contingency plan for Grow Management consultant</dc:title>
  <dc:creator>Shuronjit Biswas Sumon</dc:creator>
  <cp:lastModifiedBy>Shuronjit Biswas Sumon</cp:lastModifiedBy>
  <cp:revision>17</cp:revision>
  <dcterms:created xsi:type="dcterms:W3CDTF">2006-08-16T00:00:00Z</dcterms:created>
  <dcterms:modified xsi:type="dcterms:W3CDTF">2022-09-30T11:17:39Z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2022-09-30T11:17:39Z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3561e77b-5752-499a-8ea4-fe11f9be4c7a</vt:lpwstr>
  </property>
  <property fmtid="{D5CDD505-2E9C-101B-9397-08002B2CF9AE}" pid="7" name="MSIP_Label_defa4170-0d19-0005-0004-bc88714345d2_ActionId">
    <vt:lpwstr>140a4e86-2933-4183-98ad-8c1cfd4dce93</vt:lpwstr>
  </property>
  <property fmtid="{D5CDD505-2E9C-101B-9397-08002B2CF9AE}" pid="8" name="MSIP_Label_defa4170-0d19-0005-0004-bc88714345d2_ContentBits">
    <vt:lpwstr>0</vt:lpwstr>
  </property>
</Properties>
</file>