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F7F45-D183-054D-B625-A8584CF27FC5}" type="datetimeFigureOut">
              <a:rPr lang="en-US" smtClean="0"/>
              <a:t>9/30/22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08C4F-7C17-6446-841B-1C37943C0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91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2E7C-390B-2947-A9C0-A96050CA04C7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r>
              <a:rPr lang="en-US"/>
              <a:t>Shuronjit.com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38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726B-F691-A047-829E-C53C46F887C3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3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6C09-1814-5340-9DE2-9FCB18D9E3B6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1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587D-A645-5D4C-8418-D5C55C86F1E1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54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F6FA-51F8-A441-B806-081E1B4F50A7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73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69D2-0134-914F-B4CF-EA8EC64405FC}" type="datetime1">
              <a:rPr lang="en-US" smtClean="0"/>
              <a:t>9/30/22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6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C9452817-65F9-9742-9A07-A22B7120E40D}" type="datetime1">
              <a:rPr lang="en-US" smtClean="0"/>
              <a:t>9/30/22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r>
              <a:rPr lang="en-US"/>
              <a:t>Shuronjit.com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8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D7666-A3FA-9A42-806E-6D89DE0F58AD}" type="datetime1">
              <a:rPr lang="en-US" smtClean="0"/>
              <a:t>9/30/22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6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A08B4-ECC0-D049-A966-5CAE76286420}" type="datetime1">
              <a:rPr lang="en-US" smtClean="0"/>
              <a:t>9/30/22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1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3CEC-84E1-6C49-B6CF-5BE5BFE66B7B}" type="datetime1">
              <a:rPr lang="en-US" smtClean="0"/>
              <a:t>9/30/22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6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DF5E-7B15-424C-9CF4-D9D4AF5FE58E}" type="datetime1">
              <a:rPr lang="en-US" smtClean="0"/>
              <a:t>9/30/22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4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952EB-FD29-A14A-B80B-563906D56B05}" type="datetime1">
              <a:rPr lang="en-US" smtClean="0"/>
              <a:t>9/30/22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Shuronjit.com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73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5" name="Group 10">
            <a:extLst>
              <a:ext uri="{FF2B5EF4-FFF2-40B4-BE49-F238E27FC236}">
                <a16:creationId xmlns:a16="http://schemas.microsoft.com/office/drawing/2014/main" id="{7CC099DD-8E7F-4878-A418-76859A85E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DEBDB6E-6E9D-48C5-8C66-EC8D1AC8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B1C1573-D299-448C-8A04-C9E227046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D0AE86A-F86F-4CBE-9CAD-B508CD66DF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37F07FB-5D28-409C-BEFF-56E4E0470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5">
              <a:extLst>
                <a:ext uri="{FF2B5EF4-FFF2-40B4-BE49-F238E27FC236}">
                  <a16:creationId xmlns:a16="http://schemas.microsoft.com/office/drawing/2014/main" id="{1F314C2B-7573-4DB8-AD6D-D07CE831E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AB0E5B9-7A69-4C8F-832C-385E34CF94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3EE5250-5184-40BF-9DF2-E25C8ED2F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45F0B04-CD2F-4DFA-BC25-7CD1B4723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120A221-52E9-45D0-A6EA-2E4B7BA9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EF69602-360C-4C8D-A2EC-558B20F58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0FAB78-4165-4488-A328-3396610F0F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ECEB49-DD6B-46B0-96F6-9B56A3AA9F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9BB7828-91C2-45AB-B2EB-A77E93E5D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58D9842-FFBE-40DA-AD41-4067978A6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A9D92EE-93D9-42DE-9645-2C81E20E0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18C150F-1B6F-4BD1-9052-EA20D0294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CCDB6DC-96CE-4D4A-917E-DAC577483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C4B445-E267-49A6-AB25-07B182211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58BDCEC-CCF4-470A-A624-152E41F98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55D99E0-6D1B-4979-BC1C-0F54F485A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8BFEC78-630A-4A9D-B4BF-92B08A15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DFC065A-13A3-45D2-ACB7-1068F4A697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2551881-1E40-4ABC-A1FC-686D1B2D2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45FBD3-DA73-4FF1-8388-AED59D767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B492AB2-E246-471D-A23E-7A279EDAE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5DDB3BB-3E22-49A4-B920-BBC68FD6D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44814FE-01E1-4C6F-AE3A-46BDA527B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90DA665-0CFA-4ADB-89FF-9F79AC293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249E6A0-5BFC-4622-B59D-F5082F67B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BD83E7E-1DA8-4060-9D1A-803D06542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94C0F59-9A0F-4340-BCD2-20B5BBBE5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7050958-138C-4DA8-9DF5-1A9D65C19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133265" y="-2152219"/>
            <a:ext cx="6858000" cy="11162439"/>
          </a:xfrm>
          <a:custGeom>
            <a:avLst/>
            <a:gdLst>
              <a:gd name="connsiteX0" fmla="*/ 6858000 w 6858000"/>
              <a:gd name="connsiteY0" fmla="*/ 0 h 11162439"/>
              <a:gd name="connsiteX1" fmla="*/ 6858000 w 6858000"/>
              <a:gd name="connsiteY1" fmla="*/ 7095240 h 11162439"/>
              <a:gd name="connsiteX2" fmla="*/ 6857998 w 6858000"/>
              <a:gd name="connsiteY2" fmla="*/ 7095240 h 11162439"/>
              <a:gd name="connsiteX3" fmla="*/ 6857998 w 6858000"/>
              <a:gd name="connsiteY3" fmla="*/ 10339528 h 11162439"/>
              <a:gd name="connsiteX4" fmla="*/ 0 w 6858000"/>
              <a:gd name="connsiteY4" fmla="*/ 10925458 h 11162439"/>
              <a:gd name="connsiteX5" fmla="*/ 0 w 6858000"/>
              <a:gd name="connsiteY5" fmla="*/ 7095240 h 11162439"/>
              <a:gd name="connsiteX6" fmla="*/ 0 w 6858000"/>
              <a:gd name="connsiteY6" fmla="*/ 6778313 h 11162439"/>
              <a:gd name="connsiteX7" fmla="*/ 0 w 6858000"/>
              <a:gd name="connsiteY7" fmla="*/ 0 h 1116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162439">
                <a:moveTo>
                  <a:pt x="6858000" y="0"/>
                </a:moveTo>
                <a:lnTo>
                  <a:pt x="6858000" y="7095240"/>
                </a:lnTo>
                <a:lnTo>
                  <a:pt x="6857998" y="7095240"/>
                </a:lnTo>
                <a:lnTo>
                  <a:pt x="6857998" y="10339528"/>
                </a:lnTo>
                <a:cubicBezTo>
                  <a:pt x="3428999" y="10339528"/>
                  <a:pt x="3428999" y="11696417"/>
                  <a:pt x="0" y="10925458"/>
                </a:cubicBezTo>
                <a:lnTo>
                  <a:pt x="0" y="7095240"/>
                </a:lnTo>
                <a:lnTo>
                  <a:pt x="0" y="67783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7" name="Picture 3" descr="A digital map">
            <a:extLst>
              <a:ext uri="{FF2B5EF4-FFF2-40B4-BE49-F238E27FC236}">
                <a16:creationId xmlns:a16="http://schemas.microsoft.com/office/drawing/2014/main" id="{B02D1511-4AAF-AFC7-AAED-3A139ED926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r="-1" b="7997"/>
          <a:stretch/>
        </p:blipFill>
        <p:spPr>
          <a:xfrm>
            <a:off x="-18954" y="10"/>
            <a:ext cx="11167367" cy="6857990"/>
          </a:xfrm>
          <a:custGeom>
            <a:avLst/>
            <a:gdLst/>
            <a:ahLst/>
            <a:cxnLst/>
            <a:rect l="l" t="t" r="r" b="b"/>
            <a:pathLst>
              <a:path w="12142767" h="6858000">
                <a:moveTo>
                  <a:pt x="0" y="0"/>
                </a:moveTo>
                <a:lnTo>
                  <a:pt x="11251490" y="0"/>
                </a:lnTo>
                <a:lnTo>
                  <a:pt x="11255634" y="308191"/>
                </a:lnTo>
                <a:cubicBezTo>
                  <a:pt x="11341049" y="3428907"/>
                  <a:pt x="12695043" y="3532715"/>
                  <a:pt x="11886084" y="6854559"/>
                </a:cubicBezTo>
                <a:lnTo>
                  <a:pt x="7539784" y="6854559"/>
                </a:lnTo>
                <a:lnTo>
                  <a:pt x="753978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43FC5B-B0A3-B437-6A03-44E05B9B8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25" y="746841"/>
            <a:ext cx="9339075" cy="26821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Welcome to My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90FC88-A8F4-1FA6-75C1-095957B6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25" y="3674327"/>
            <a:ext cx="9339075" cy="1380213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chemeClr val="bg1"/>
                </a:solidFill>
              </a:rPr>
              <a:t>Shuronjit</a:t>
            </a:r>
            <a:r>
              <a:rPr lang="en-US" sz="3200" b="1" dirty="0">
                <a:solidFill>
                  <a:schemeClr val="bg1"/>
                </a:solidFill>
              </a:rPr>
              <a:t> Biswas </a:t>
            </a:r>
            <a:r>
              <a:rPr lang="en-US" sz="3200" b="1" dirty="0" err="1">
                <a:solidFill>
                  <a:schemeClr val="bg1"/>
                </a:solidFill>
              </a:rPr>
              <a:t>Sumon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78EBA1-149A-37C9-6351-1DEAD79C1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19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5" name="Group 10">
            <a:extLst>
              <a:ext uri="{FF2B5EF4-FFF2-40B4-BE49-F238E27FC236}">
                <a16:creationId xmlns:a16="http://schemas.microsoft.com/office/drawing/2014/main" id="{7CC099DD-8E7F-4878-A418-76859A85E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DEBDB6E-6E9D-48C5-8C66-EC8D1AC8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B1C1573-D299-448C-8A04-C9E227046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D0AE86A-F86F-4CBE-9CAD-B508CD66DF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37F07FB-5D28-409C-BEFF-56E4E0470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5">
              <a:extLst>
                <a:ext uri="{FF2B5EF4-FFF2-40B4-BE49-F238E27FC236}">
                  <a16:creationId xmlns:a16="http://schemas.microsoft.com/office/drawing/2014/main" id="{1F314C2B-7573-4DB8-AD6D-D07CE831E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AB0E5B9-7A69-4C8F-832C-385E34CF94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3EE5250-5184-40BF-9DF2-E25C8ED2F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45F0B04-CD2F-4DFA-BC25-7CD1B4723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120A221-52E9-45D0-A6EA-2E4B7BA9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EF69602-360C-4C8D-A2EC-558B20F58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0FAB78-4165-4488-A328-3396610F0F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ECEB49-DD6B-46B0-96F6-9B56A3AA9F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9BB7828-91C2-45AB-B2EB-A77E93E5D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58D9842-FFBE-40DA-AD41-4067978A6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A9D92EE-93D9-42DE-9645-2C81E20E0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18C150F-1B6F-4BD1-9052-EA20D0294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CCDB6DC-96CE-4D4A-917E-DAC577483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C4B445-E267-49A6-AB25-07B182211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58BDCEC-CCF4-470A-A624-152E41F98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55D99E0-6D1B-4979-BC1C-0F54F485A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8BFEC78-630A-4A9D-B4BF-92B08A15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DFC065A-13A3-45D2-ACB7-1068F4A697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2551881-1E40-4ABC-A1FC-686D1B2D2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45FBD3-DA73-4FF1-8388-AED59D767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B492AB2-E246-471D-A23E-7A279EDAE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5DDB3BB-3E22-49A4-B920-BBC68FD6D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44814FE-01E1-4C6F-AE3A-46BDA527B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90DA665-0CFA-4ADB-89FF-9F79AC293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249E6A0-5BFC-4622-B59D-F5082F67B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BD83E7E-1DA8-4060-9D1A-803D06542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94C0F59-9A0F-4340-BCD2-20B5BBBE5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7050958-138C-4DA8-9DF5-1A9D65C19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133265" y="-2152219"/>
            <a:ext cx="6858000" cy="11162439"/>
          </a:xfrm>
          <a:custGeom>
            <a:avLst/>
            <a:gdLst>
              <a:gd name="connsiteX0" fmla="*/ 6858000 w 6858000"/>
              <a:gd name="connsiteY0" fmla="*/ 0 h 11162439"/>
              <a:gd name="connsiteX1" fmla="*/ 6858000 w 6858000"/>
              <a:gd name="connsiteY1" fmla="*/ 7095240 h 11162439"/>
              <a:gd name="connsiteX2" fmla="*/ 6857998 w 6858000"/>
              <a:gd name="connsiteY2" fmla="*/ 7095240 h 11162439"/>
              <a:gd name="connsiteX3" fmla="*/ 6857998 w 6858000"/>
              <a:gd name="connsiteY3" fmla="*/ 10339528 h 11162439"/>
              <a:gd name="connsiteX4" fmla="*/ 0 w 6858000"/>
              <a:gd name="connsiteY4" fmla="*/ 10925458 h 11162439"/>
              <a:gd name="connsiteX5" fmla="*/ 0 w 6858000"/>
              <a:gd name="connsiteY5" fmla="*/ 7095240 h 11162439"/>
              <a:gd name="connsiteX6" fmla="*/ 0 w 6858000"/>
              <a:gd name="connsiteY6" fmla="*/ 6778313 h 11162439"/>
              <a:gd name="connsiteX7" fmla="*/ 0 w 6858000"/>
              <a:gd name="connsiteY7" fmla="*/ 0 h 1116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162439">
                <a:moveTo>
                  <a:pt x="6858000" y="0"/>
                </a:moveTo>
                <a:lnTo>
                  <a:pt x="6858000" y="7095240"/>
                </a:lnTo>
                <a:lnTo>
                  <a:pt x="6857998" y="7095240"/>
                </a:lnTo>
                <a:lnTo>
                  <a:pt x="6857998" y="10339528"/>
                </a:lnTo>
                <a:cubicBezTo>
                  <a:pt x="3428999" y="10339528"/>
                  <a:pt x="3428999" y="11696417"/>
                  <a:pt x="0" y="10925458"/>
                </a:cubicBezTo>
                <a:lnTo>
                  <a:pt x="0" y="7095240"/>
                </a:lnTo>
                <a:lnTo>
                  <a:pt x="0" y="67783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7" name="Picture 3" descr="A digital map">
            <a:extLst>
              <a:ext uri="{FF2B5EF4-FFF2-40B4-BE49-F238E27FC236}">
                <a16:creationId xmlns:a16="http://schemas.microsoft.com/office/drawing/2014/main" id="{B02D1511-4AAF-AFC7-AAED-3A139ED926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r="-1" b="7997"/>
          <a:stretch/>
        </p:blipFill>
        <p:spPr>
          <a:xfrm>
            <a:off x="-18954" y="10"/>
            <a:ext cx="11167367" cy="6857990"/>
          </a:xfrm>
          <a:custGeom>
            <a:avLst/>
            <a:gdLst/>
            <a:ahLst/>
            <a:cxnLst/>
            <a:rect l="l" t="t" r="r" b="b"/>
            <a:pathLst>
              <a:path w="12142767" h="6858000">
                <a:moveTo>
                  <a:pt x="0" y="0"/>
                </a:moveTo>
                <a:lnTo>
                  <a:pt x="11251490" y="0"/>
                </a:lnTo>
                <a:lnTo>
                  <a:pt x="11255634" y="308191"/>
                </a:lnTo>
                <a:cubicBezTo>
                  <a:pt x="11341049" y="3428907"/>
                  <a:pt x="12695043" y="3532715"/>
                  <a:pt x="11886084" y="6854559"/>
                </a:cubicBezTo>
                <a:lnTo>
                  <a:pt x="7539784" y="6854559"/>
                </a:lnTo>
                <a:lnTo>
                  <a:pt x="753978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43FC5B-B0A3-B437-6A03-44E05B9B8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25" y="746841"/>
            <a:ext cx="9339075" cy="26821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Project Topic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90FC88-A8F4-1FA6-75C1-095957B6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25" y="3674327"/>
            <a:ext cx="9339075" cy="138021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To increase B2C Sales solutions due to Covid 19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DDDA1-76E7-B06C-DECB-C7B81BB4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58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EBE2D-A5CB-AF46-32F0-37B757BC0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issue being addressed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36AB6-946A-D9CC-99F9-4EC9C83E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Production/supply delays due to covid 19 restrictions.  </a:t>
            </a:r>
          </a:p>
          <a:p>
            <a:pPr lvl="0"/>
            <a:r>
              <a:rPr lang="en-US" dirty="0"/>
              <a:t>Operation and production problem due to extraordinary growth. </a:t>
            </a:r>
          </a:p>
          <a:p>
            <a:pPr lvl="0"/>
            <a:r>
              <a:rPr lang="en-US" dirty="0"/>
              <a:t>Long term plan to implement B2C strategy.     </a:t>
            </a:r>
          </a:p>
          <a:p>
            <a:pPr lvl="0"/>
            <a:r>
              <a:rPr lang="en-US" dirty="0"/>
              <a:t>Change in client requirement due to Covid-19.</a:t>
            </a:r>
          </a:p>
          <a:p>
            <a:r>
              <a:rPr lang="en-US" dirty="0"/>
              <a:t>constraints imposed by COVID 19 cause production/supply delays. Due to supply-side restrictions, the plant in Hong Kong had to close for a month. The sales staff was overworked with ZOOM sales meetings, which caused an imbalance between the demand for their products and the manufacturing of tablets.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B7B8DA-BB30-2D68-1170-21EA7C14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  <p:extLst>
      <p:ext uri="{BB962C8B-B14F-4D97-AF65-F5344CB8AC3E}">
        <p14:creationId xmlns:p14="http://schemas.microsoft.com/office/powerpoint/2010/main" val="396273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4EC89-F088-B924-E856-6CEEE35E9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571572"/>
            <a:ext cx="10325000" cy="1442463"/>
          </a:xfrm>
        </p:spPr>
        <p:txBody>
          <a:bodyPr/>
          <a:lstStyle/>
          <a:p>
            <a:r>
              <a:rPr lang="en-US" b="1" dirty="0"/>
              <a:t>Potential solutions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704C0-1597-BF20-8F7B-04AC0CD38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2162001"/>
            <a:ext cx="10325000" cy="421504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compatibility with the intended audience or goal.</a:t>
            </a:r>
          </a:p>
          <a:p>
            <a:pPr lvl="0"/>
            <a:r>
              <a:rPr lang="en-US" dirty="0"/>
              <a:t>whether the answer is theoretically possible.</a:t>
            </a:r>
          </a:p>
          <a:p>
            <a:pPr lvl="0"/>
            <a:r>
              <a:rPr lang="en-US" dirty="0"/>
              <a:t>Whether the answer is compatible with the law.</a:t>
            </a:r>
          </a:p>
          <a:p>
            <a:pPr lvl="0"/>
            <a:r>
              <a:rPr lang="en-US" dirty="0"/>
              <a:t>Safety and health at work.</a:t>
            </a:r>
          </a:p>
          <a:p>
            <a:pPr lvl="0"/>
            <a:r>
              <a:rPr lang="en-US" dirty="0"/>
              <a:t>laws governing consumers and privacy.</a:t>
            </a:r>
          </a:p>
          <a:p>
            <a:pPr lvl="0"/>
            <a:r>
              <a:rPr lang="en-US" dirty="0"/>
              <a:t>The investment needed to put the solution into place might potentially be one of the limits.</a:t>
            </a:r>
          </a:p>
          <a:p>
            <a:r>
              <a:rPr lang="en-US" dirty="0"/>
              <a:t>Therefore, the expenditures must fit within the organization's budgetary constraints. The answer can go against the standards set by the sector.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EE2CAE-251E-5AC6-2023-581DD4C2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  <p:extLst>
      <p:ext uri="{BB962C8B-B14F-4D97-AF65-F5344CB8AC3E}">
        <p14:creationId xmlns:p14="http://schemas.microsoft.com/office/powerpoint/2010/main" val="2450255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812CC-A7B1-5207-80CB-9B5CC00E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429068"/>
            <a:ext cx="10325000" cy="1442463"/>
          </a:xfrm>
        </p:spPr>
        <p:txBody>
          <a:bodyPr/>
          <a:lstStyle/>
          <a:p>
            <a:r>
              <a:rPr lang="en-US" b="1" dirty="0"/>
              <a:t>Chosen solution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B69DE-35B7-F527-003F-DB6E417A0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960121"/>
            <a:ext cx="10325000" cy="4238798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compatibility with the intended audience or goal.</a:t>
            </a:r>
          </a:p>
          <a:p>
            <a:pPr lvl="0"/>
            <a:r>
              <a:rPr lang="en-US" sz="2800" dirty="0"/>
              <a:t>whether the answer is theoretically possible.</a:t>
            </a:r>
          </a:p>
          <a:p>
            <a:pPr lvl="0"/>
            <a:r>
              <a:rPr lang="en-US" sz="2800" dirty="0"/>
              <a:t>Whether the answer is compatible with the law.</a:t>
            </a:r>
          </a:p>
          <a:p>
            <a:r>
              <a:rPr lang="en-US" sz="2800" dirty="0"/>
              <a:t>Safety and health at work.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297FA-A4C5-FE3A-D762-66468A4CC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  <p:extLst>
      <p:ext uri="{BB962C8B-B14F-4D97-AF65-F5344CB8AC3E}">
        <p14:creationId xmlns:p14="http://schemas.microsoft.com/office/powerpoint/2010/main" val="461072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8153-938E-73CC-F83D-CDB13981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Reasons for the solution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CFE42-30C0-AF9B-3278-E4339A772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don’t choose this solution, then our all services will be stopped and it’s going to hamper the business finance.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B56346-C510-70A4-5020-F3D20E90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  <p:extLst>
      <p:ext uri="{BB962C8B-B14F-4D97-AF65-F5344CB8AC3E}">
        <p14:creationId xmlns:p14="http://schemas.microsoft.com/office/powerpoint/2010/main" val="4134605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E2C7-A40D-8FE3-C303-DF8EE2BFA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694" y="1436914"/>
            <a:ext cx="10325000" cy="23109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/>
              <a:t>Thank you</a:t>
            </a:r>
            <a:br>
              <a:rPr lang="en-US" sz="8000" dirty="0"/>
            </a:br>
            <a:r>
              <a:rPr lang="en-US" sz="8000" dirty="0"/>
              <a:t>Any Question??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E676FF-E02F-8C62-F82A-59A685A5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  <p:extLst>
      <p:ext uri="{BB962C8B-B14F-4D97-AF65-F5344CB8AC3E}">
        <p14:creationId xmlns:p14="http://schemas.microsoft.com/office/powerpoint/2010/main" val="3125396706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AnalogousFromLightSeed_2SEEDS">
      <a:dk1>
        <a:srgbClr val="000000"/>
      </a:dk1>
      <a:lt1>
        <a:srgbClr val="FFFFFF"/>
      </a:lt1>
      <a:dk2>
        <a:srgbClr val="243341"/>
      </a:dk2>
      <a:lt2>
        <a:srgbClr val="E2E8E4"/>
      </a:lt2>
      <a:accent1>
        <a:srgbClr val="D564AD"/>
      </a:accent1>
      <a:accent2>
        <a:srgbClr val="D680DC"/>
      </a:accent2>
      <a:accent3>
        <a:srgbClr val="DC8095"/>
      </a:accent3>
      <a:accent4>
        <a:srgbClr val="55B58E"/>
      </a:accent4>
      <a:accent5>
        <a:srgbClr val="64B0B1"/>
      </a:accent5>
      <a:accent6>
        <a:srgbClr val="64A4D5"/>
      </a:accent6>
      <a:hlink>
        <a:srgbClr val="568E69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276</Words>
  <Application>Microsoft Macintosh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Grandview</vt:lpstr>
      <vt:lpstr>Wingdings</vt:lpstr>
      <vt:lpstr>CosineVTI</vt:lpstr>
      <vt:lpstr>Welcome to My Presentation</vt:lpstr>
      <vt:lpstr>Project Topic</vt:lpstr>
      <vt:lpstr>The issue being addressed </vt:lpstr>
      <vt:lpstr>Potential solutions </vt:lpstr>
      <vt:lpstr>Chosen solution </vt:lpstr>
      <vt:lpstr>Reasons for the solution </vt:lpstr>
      <vt:lpstr>Thank you Any Question??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My Presentation</dc:title>
  <dc:creator>Shuronjit Biswas Sumon</dc:creator>
  <cp:lastModifiedBy>Shuronjit Biswas Sumon</cp:lastModifiedBy>
  <cp:revision>2</cp:revision>
  <dcterms:created xsi:type="dcterms:W3CDTF">2022-07-19T02:41:45Z</dcterms:created>
  <dcterms:modified xsi:type="dcterms:W3CDTF">2022-09-30T12:06:21Z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2022-07-19T02:41:48Z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3561e77b-5752-499a-8ea4-fe11f9be4c7a</vt:lpwstr>
  </property>
  <property fmtid="{D5CDD505-2E9C-101B-9397-08002B2CF9AE}" pid="7" name="MSIP_Label_defa4170-0d19-0005-0004-bc88714345d2_ActionId">
    <vt:lpwstr>bcfc6605-e976-4c5b-bb93-ddab901a68f8</vt:lpwstr>
  </property>
  <property fmtid="{D5CDD505-2E9C-101B-9397-08002B2CF9AE}" pid="8" name="MSIP_Label_defa4170-0d19-0005-0004-bc88714345d2_ContentBits">
    <vt:lpwstr>0</vt:lpwstr>
  </property>
</Properties>
</file>