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48"/>
  </p:normalViewPr>
  <p:slideViewPr>
    <p:cSldViewPr snapToGrid="0">
      <p:cViewPr varScale="1">
        <p:scale>
          <a:sx n="90" d="100"/>
          <a:sy n="90" d="100"/>
        </p:scale>
        <p:origin x="232" y="5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9EA1E-98C4-4A2E-AAC3-800E357DC9FE}"/>
              </a:ext>
            </a:extLst>
          </p:cNvPr>
          <p:cNvSpPr>
            <a:spLocks noGrp="1"/>
          </p:cNvSpPr>
          <p:nvPr>
            <p:ph type="ctrTitle"/>
          </p:nvPr>
        </p:nvSpPr>
        <p:spPr>
          <a:xfrm>
            <a:off x="1517904" y="1517904"/>
            <a:ext cx="9144000" cy="2798064"/>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9A96B1FA-5AE6-4D57-B37B-4AA0216007F8}"/>
              </a:ext>
            </a:extLst>
          </p:cNvPr>
          <p:cNvSpPr>
            <a:spLocks noGrp="1"/>
          </p:cNvSpPr>
          <p:nvPr>
            <p:ph type="subTitle" idx="1"/>
          </p:nvPr>
        </p:nvSpPr>
        <p:spPr>
          <a:xfrm>
            <a:off x="1517904" y="4572000"/>
            <a:ext cx="9144000" cy="1527048"/>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a:extLst>
              <a:ext uri="{FF2B5EF4-FFF2-40B4-BE49-F238E27FC236}">
                <a16:creationId xmlns:a16="http://schemas.microsoft.com/office/drawing/2014/main" id="{01F49B66-DBC3-45EE-A6E1-DE10A6C186C8}"/>
              </a:ext>
            </a:extLst>
          </p:cNvPr>
          <p:cNvSpPr>
            <a:spLocks noGrp="1"/>
          </p:cNvSpPr>
          <p:nvPr>
            <p:ph type="dt" sz="half" idx="10"/>
          </p:nvPr>
        </p:nvSpPr>
        <p:spPr/>
        <p:txBody>
          <a:bodyPr/>
          <a:lstStyle/>
          <a:p>
            <a:pPr algn="r"/>
            <a:fld id="{3F9AFA87-1417-4992-ABD9-27C3BC8CC883}" type="datetimeFigureOut">
              <a:rPr lang="en-US" smtClean="0"/>
              <a:pPr algn="r"/>
              <a:t>9/5/22</a:t>
            </a:fld>
            <a:endParaRPr lang="en-US" dirty="0"/>
          </a:p>
        </p:txBody>
      </p:sp>
      <p:sp>
        <p:nvSpPr>
          <p:cNvPr id="8" name="Footer Placeholder 7">
            <a:extLst>
              <a:ext uri="{FF2B5EF4-FFF2-40B4-BE49-F238E27FC236}">
                <a16:creationId xmlns:a16="http://schemas.microsoft.com/office/drawing/2014/main" id="{241085F0-1967-4B4F-9824-58E9F2E05125}"/>
              </a:ext>
            </a:extLst>
          </p:cNvPr>
          <p:cNvSpPr>
            <a:spLocks noGrp="1"/>
          </p:cNvSpPr>
          <p:nvPr>
            <p:ph type="ftr" sz="quarter" idx="11"/>
          </p:nvPr>
        </p:nvSpPr>
        <p:spPr/>
        <p:txBody>
          <a:bodyPr/>
          <a:lstStyle/>
          <a:p>
            <a:endParaRPr lang="en-US" sz="1000" dirty="0"/>
          </a:p>
        </p:txBody>
      </p:sp>
      <p:sp>
        <p:nvSpPr>
          <p:cNvPr id="9" name="Slide Number Placeholder 8">
            <a:extLst>
              <a:ext uri="{FF2B5EF4-FFF2-40B4-BE49-F238E27FC236}">
                <a16:creationId xmlns:a16="http://schemas.microsoft.com/office/drawing/2014/main" id="{40AEDEE5-31B5-4868-8C16-47FF43E276A4}"/>
              </a:ext>
            </a:extLst>
          </p:cNvPr>
          <p:cNvSpPr>
            <a:spLocks noGrp="1"/>
          </p:cNvSpPr>
          <p:nvPr>
            <p:ph type="sldNum" sz="quarter" idx="12"/>
          </p:nvPr>
        </p:nvSpPr>
        <p:spPr/>
        <p:txBody>
          <a:bodyPr/>
          <a:lstStyle/>
          <a:p>
            <a:fld id="{CB1E4CB7-CB13-4810-BF18-BE31AFC64F93}" type="slidenum">
              <a:rPr lang="en-US" smtClean="0"/>
              <a:pPr/>
              <a:t>‹#›</a:t>
            </a:fld>
            <a:endParaRPr lang="en-US" sz="1000" dirty="0"/>
          </a:p>
        </p:txBody>
      </p:sp>
    </p:spTree>
    <p:extLst>
      <p:ext uri="{BB962C8B-B14F-4D97-AF65-F5344CB8AC3E}">
        <p14:creationId xmlns:p14="http://schemas.microsoft.com/office/powerpoint/2010/main" val="1005431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F9454-6F74-46A8-B299-4AF451BFB928}"/>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6F55CA9-A0BD-4609-9307-BAF987B262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25E4293-851E-4FA2-BFF2-B646A42369DE}"/>
              </a:ext>
            </a:extLst>
          </p:cNvPr>
          <p:cNvSpPr>
            <a:spLocks noGrp="1"/>
          </p:cNvSpPr>
          <p:nvPr>
            <p:ph type="dt" sz="half" idx="10"/>
          </p:nvPr>
        </p:nvSpPr>
        <p:spPr/>
        <p:txBody>
          <a:bodyPr/>
          <a:lstStyle/>
          <a:p>
            <a:fld id="{3F9AFA87-1417-4992-ABD9-27C3BC8CC883}" type="datetimeFigureOut">
              <a:rPr lang="en-US" smtClean="0"/>
              <a:t>9/5/22</a:t>
            </a:fld>
            <a:endParaRPr lang="en-US"/>
          </a:p>
        </p:txBody>
      </p:sp>
      <p:sp>
        <p:nvSpPr>
          <p:cNvPr id="5" name="Footer Placeholder 4">
            <a:extLst>
              <a:ext uri="{FF2B5EF4-FFF2-40B4-BE49-F238E27FC236}">
                <a16:creationId xmlns:a16="http://schemas.microsoft.com/office/drawing/2014/main" id="{59A907F5-F26D-4A91-8D70-AB54F8B43D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8ACBD8-D942-449E-A2B8-358CD1365C0A}"/>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774764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A50897-0C2E-420B-9A38-A8D5C1D72786}"/>
              </a:ext>
            </a:extLst>
          </p:cNvPr>
          <p:cNvSpPr>
            <a:spLocks noGrp="1"/>
          </p:cNvSpPr>
          <p:nvPr>
            <p:ph type="title" orient="vert"/>
          </p:nvPr>
        </p:nvSpPr>
        <p:spPr>
          <a:xfrm>
            <a:off x="8450317" y="1517904"/>
            <a:ext cx="2220731" cy="454678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EDB2173-32A5-4677-A08F-DAB8FD430D1A}"/>
              </a:ext>
            </a:extLst>
          </p:cNvPr>
          <p:cNvSpPr>
            <a:spLocks noGrp="1"/>
          </p:cNvSpPr>
          <p:nvPr>
            <p:ph type="body" orient="vert" idx="1"/>
          </p:nvPr>
        </p:nvSpPr>
        <p:spPr>
          <a:xfrm>
            <a:off x="1517904" y="1517904"/>
            <a:ext cx="6562553" cy="454678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3DB124D-B801-4A6A-9DAF-EBC1B98FE4F7}"/>
              </a:ext>
            </a:extLst>
          </p:cNvPr>
          <p:cNvSpPr>
            <a:spLocks noGrp="1"/>
          </p:cNvSpPr>
          <p:nvPr>
            <p:ph type="dt" sz="half" idx="10"/>
          </p:nvPr>
        </p:nvSpPr>
        <p:spPr/>
        <p:txBody>
          <a:bodyPr/>
          <a:lstStyle/>
          <a:p>
            <a:fld id="{3F9AFA87-1417-4992-ABD9-27C3BC8CC883}" type="datetimeFigureOut">
              <a:rPr lang="en-US" smtClean="0"/>
              <a:t>9/5/22</a:t>
            </a:fld>
            <a:endParaRPr lang="en-US"/>
          </a:p>
        </p:txBody>
      </p:sp>
      <p:sp>
        <p:nvSpPr>
          <p:cNvPr id="5" name="Footer Placeholder 4">
            <a:extLst>
              <a:ext uri="{FF2B5EF4-FFF2-40B4-BE49-F238E27FC236}">
                <a16:creationId xmlns:a16="http://schemas.microsoft.com/office/drawing/2014/main" id="{A8DAF8DF-2544-45A5-B62B-BB7948FCCA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AC232D-131E-4BE6-8E2E-BAF5A30846D6}"/>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707473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C5BB2-C09C-49B0-BAFA-DE1801CD3E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A47C21-944D-47FE-9519-A255188371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7CE36D-6B7B-4D5E-831E-34A4286D6E6A}"/>
              </a:ext>
            </a:extLst>
          </p:cNvPr>
          <p:cNvSpPr>
            <a:spLocks noGrp="1"/>
          </p:cNvSpPr>
          <p:nvPr>
            <p:ph type="dt" sz="half" idx="10"/>
          </p:nvPr>
        </p:nvSpPr>
        <p:spPr/>
        <p:txBody>
          <a:bodyPr/>
          <a:lstStyle/>
          <a:p>
            <a:fld id="{3F9AFA87-1417-4992-ABD9-27C3BC8CC883}" type="datetimeFigureOut">
              <a:rPr lang="en-US" smtClean="0"/>
              <a:t>9/5/22</a:t>
            </a:fld>
            <a:endParaRPr lang="en-US"/>
          </a:p>
        </p:txBody>
      </p:sp>
      <p:sp>
        <p:nvSpPr>
          <p:cNvPr id="5" name="Footer Placeholder 4">
            <a:extLst>
              <a:ext uri="{FF2B5EF4-FFF2-40B4-BE49-F238E27FC236}">
                <a16:creationId xmlns:a16="http://schemas.microsoft.com/office/drawing/2014/main" id="{BA2AD668-6E19-425C-88F7-AF4220662C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05C53-CF7C-4936-9E35-1BEBD683626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4040453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46C78-A717-4E1F-A742-FD5AECA03B4B}"/>
              </a:ext>
            </a:extLst>
          </p:cNvPr>
          <p:cNvSpPr>
            <a:spLocks noGrp="1"/>
          </p:cNvSpPr>
          <p:nvPr>
            <p:ph type="title"/>
          </p:nvPr>
        </p:nvSpPr>
        <p:spPr>
          <a:xfrm>
            <a:off x="1517904" y="1517904"/>
            <a:ext cx="9144000"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DA1270D-CCAE-4437-A0C0-052D111DFC80}"/>
              </a:ext>
            </a:extLst>
          </p:cNvPr>
          <p:cNvSpPr>
            <a:spLocks noGrp="1"/>
          </p:cNvSpPr>
          <p:nvPr>
            <p:ph type="body" idx="1"/>
          </p:nvPr>
        </p:nvSpPr>
        <p:spPr>
          <a:xfrm>
            <a:off x="1517904" y="4572000"/>
            <a:ext cx="91440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9F006A-7EEE-4DB0-8F92-D34C0D46C38E}"/>
              </a:ext>
            </a:extLst>
          </p:cNvPr>
          <p:cNvSpPr>
            <a:spLocks noGrp="1"/>
          </p:cNvSpPr>
          <p:nvPr>
            <p:ph type="dt" sz="half" idx="10"/>
          </p:nvPr>
        </p:nvSpPr>
        <p:spPr/>
        <p:txBody>
          <a:bodyPr/>
          <a:lstStyle/>
          <a:p>
            <a:fld id="{3F9AFA87-1417-4992-ABD9-27C3BC8CC883}" type="datetimeFigureOut">
              <a:rPr lang="en-US" smtClean="0"/>
              <a:t>9/5/22</a:t>
            </a:fld>
            <a:endParaRPr lang="en-US"/>
          </a:p>
        </p:txBody>
      </p:sp>
      <p:sp>
        <p:nvSpPr>
          <p:cNvPr id="5" name="Footer Placeholder 4">
            <a:extLst>
              <a:ext uri="{FF2B5EF4-FFF2-40B4-BE49-F238E27FC236}">
                <a16:creationId xmlns:a16="http://schemas.microsoft.com/office/drawing/2014/main" id="{FDA3F2ED-2B0E-44A9-8603-286CA06345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4D801C-6B4E-40B6-9D6E-558192264D2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625269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446AA-9418-4C3E-901B-8E2806122E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997482-2CA6-4707-976E-6FD4B57BFE66}"/>
              </a:ext>
            </a:extLst>
          </p:cNvPr>
          <p:cNvSpPr>
            <a:spLocks noGrp="1"/>
          </p:cNvSpPr>
          <p:nvPr>
            <p:ph sz="half" idx="1"/>
          </p:nvPr>
        </p:nvSpPr>
        <p:spPr>
          <a:xfrm>
            <a:off x="1517904"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909652-DD12-479C-B639-9452CBA8C019}"/>
              </a:ext>
            </a:extLst>
          </p:cNvPr>
          <p:cNvSpPr>
            <a:spLocks noGrp="1"/>
          </p:cNvSpPr>
          <p:nvPr>
            <p:ph sz="half" idx="2"/>
          </p:nvPr>
        </p:nvSpPr>
        <p:spPr>
          <a:xfrm>
            <a:off x="6336792"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0EC7A6-AFB1-4989-A0B4-B422D5B2C69C}"/>
              </a:ext>
            </a:extLst>
          </p:cNvPr>
          <p:cNvSpPr>
            <a:spLocks noGrp="1"/>
          </p:cNvSpPr>
          <p:nvPr>
            <p:ph type="dt" sz="half" idx="10"/>
          </p:nvPr>
        </p:nvSpPr>
        <p:spPr/>
        <p:txBody>
          <a:bodyPr/>
          <a:lstStyle/>
          <a:p>
            <a:fld id="{3F9AFA87-1417-4992-ABD9-27C3BC8CC883}" type="datetimeFigureOut">
              <a:rPr lang="en-US" smtClean="0"/>
              <a:t>9/5/22</a:t>
            </a:fld>
            <a:endParaRPr lang="en-US" dirty="0"/>
          </a:p>
        </p:txBody>
      </p:sp>
      <p:sp>
        <p:nvSpPr>
          <p:cNvPr id="6" name="Footer Placeholder 5">
            <a:extLst>
              <a:ext uri="{FF2B5EF4-FFF2-40B4-BE49-F238E27FC236}">
                <a16:creationId xmlns:a16="http://schemas.microsoft.com/office/drawing/2014/main" id="{F8D2117C-B497-4647-A66B-1887750FB53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9E8C7AF-5092-416B-B61C-F41D3C573E0C}"/>
              </a:ext>
            </a:extLst>
          </p:cNvPr>
          <p:cNvSpPr>
            <a:spLocks noGrp="1"/>
          </p:cNvSpPr>
          <p:nvPr>
            <p:ph type="sldNum" sz="quarter" idx="12"/>
          </p:nvPr>
        </p:nvSpPr>
        <p:spPr/>
        <p:txBody>
          <a:bodyPr/>
          <a:lstStyle/>
          <a:p>
            <a:fld id="{CB1E4CB7-CB13-4810-BF18-BE31AFC64F93}" type="slidenum">
              <a:rPr lang="en-US" smtClean="0"/>
              <a:t>‹#›</a:t>
            </a:fld>
            <a:endParaRPr lang="en-US" dirty="0"/>
          </a:p>
        </p:txBody>
      </p:sp>
    </p:spTree>
    <p:extLst>
      <p:ext uri="{BB962C8B-B14F-4D97-AF65-F5344CB8AC3E}">
        <p14:creationId xmlns:p14="http://schemas.microsoft.com/office/powerpoint/2010/main" val="1192917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E90CDE0-3FEB-42A0-8BCC-7DADE7D4A621}"/>
              </a:ext>
            </a:extLst>
          </p:cNvPr>
          <p:cNvSpPr>
            <a:spLocks noGrp="1"/>
          </p:cNvSpPr>
          <p:nvPr>
            <p:ph type="body" idx="1"/>
          </p:nvPr>
        </p:nvSpPr>
        <p:spPr>
          <a:xfrm>
            <a:off x="1517905"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778B8B-E9A3-44BE-85A6-3E316659A9B4}"/>
              </a:ext>
            </a:extLst>
          </p:cNvPr>
          <p:cNvSpPr>
            <a:spLocks noGrp="1"/>
          </p:cNvSpPr>
          <p:nvPr>
            <p:ph sz="half" idx="2"/>
          </p:nvPr>
        </p:nvSpPr>
        <p:spPr>
          <a:xfrm>
            <a:off x="1517904"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0BF1BCA-A435-4779-A6FE-15207141F519}"/>
              </a:ext>
            </a:extLst>
          </p:cNvPr>
          <p:cNvSpPr>
            <a:spLocks noGrp="1"/>
          </p:cNvSpPr>
          <p:nvPr>
            <p:ph type="body" sz="quarter" idx="3"/>
          </p:nvPr>
        </p:nvSpPr>
        <p:spPr>
          <a:xfrm>
            <a:off x="6336792"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9B1923-9749-49E3-88FA-75C326E6719A}"/>
              </a:ext>
            </a:extLst>
          </p:cNvPr>
          <p:cNvSpPr>
            <a:spLocks noGrp="1"/>
          </p:cNvSpPr>
          <p:nvPr>
            <p:ph sz="quarter" idx="4"/>
          </p:nvPr>
        </p:nvSpPr>
        <p:spPr>
          <a:xfrm>
            <a:off x="6336792"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F3A70F0-5AFA-4C5A-812B-220C6A38DB6B}"/>
              </a:ext>
            </a:extLst>
          </p:cNvPr>
          <p:cNvSpPr>
            <a:spLocks noGrp="1"/>
          </p:cNvSpPr>
          <p:nvPr>
            <p:ph type="dt" sz="half" idx="10"/>
          </p:nvPr>
        </p:nvSpPr>
        <p:spPr/>
        <p:txBody>
          <a:bodyPr/>
          <a:lstStyle/>
          <a:p>
            <a:fld id="{3F9AFA87-1417-4992-ABD9-27C3BC8CC883}" type="datetimeFigureOut">
              <a:rPr lang="en-US" smtClean="0"/>
              <a:t>9/5/22</a:t>
            </a:fld>
            <a:endParaRPr lang="en-US"/>
          </a:p>
        </p:txBody>
      </p:sp>
      <p:sp>
        <p:nvSpPr>
          <p:cNvPr id="8" name="Footer Placeholder 7">
            <a:extLst>
              <a:ext uri="{FF2B5EF4-FFF2-40B4-BE49-F238E27FC236}">
                <a16:creationId xmlns:a16="http://schemas.microsoft.com/office/drawing/2014/main" id="{576AF721-83FE-4B57-B910-C395D23FDE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6A5893-52F1-44A1-AE8E-CF094DB41CFA}"/>
              </a:ext>
            </a:extLst>
          </p:cNvPr>
          <p:cNvSpPr>
            <a:spLocks noGrp="1"/>
          </p:cNvSpPr>
          <p:nvPr>
            <p:ph type="sldNum" sz="quarter" idx="12"/>
          </p:nvPr>
        </p:nvSpPr>
        <p:spPr/>
        <p:txBody>
          <a:bodyPr/>
          <a:lstStyle/>
          <a:p>
            <a:fld id="{CB1E4CB7-CB13-4810-BF18-BE31AFC64F93}" type="slidenum">
              <a:rPr lang="en-US" smtClean="0"/>
              <a:t>‹#›</a:t>
            </a:fld>
            <a:endParaRPr lang="en-US"/>
          </a:p>
        </p:txBody>
      </p:sp>
      <p:sp>
        <p:nvSpPr>
          <p:cNvPr id="10" name="Title 9">
            <a:extLst>
              <a:ext uri="{FF2B5EF4-FFF2-40B4-BE49-F238E27FC236}">
                <a16:creationId xmlns:a16="http://schemas.microsoft.com/office/drawing/2014/main" id="{D9D22302-83E3-4E22-93DF-1E5D463B64C3}"/>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740335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D85A6-A4E6-4160-BE43-8146A98946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BA24A80-0792-4B3B-BB5A-8B2BD91095A7}"/>
              </a:ext>
            </a:extLst>
          </p:cNvPr>
          <p:cNvSpPr>
            <a:spLocks noGrp="1"/>
          </p:cNvSpPr>
          <p:nvPr>
            <p:ph type="dt" sz="half" idx="10"/>
          </p:nvPr>
        </p:nvSpPr>
        <p:spPr/>
        <p:txBody>
          <a:bodyPr/>
          <a:lstStyle/>
          <a:p>
            <a:fld id="{3F9AFA87-1417-4992-ABD9-27C3BC8CC883}" type="datetimeFigureOut">
              <a:rPr lang="en-US" smtClean="0"/>
              <a:t>9/5/22</a:t>
            </a:fld>
            <a:endParaRPr lang="en-US"/>
          </a:p>
        </p:txBody>
      </p:sp>
      <p:sp>
        <p:nvSpPr>
          <p:cNvPr id="4" name="Footer Placeholder 3">
            <a:extLst>
              <a:ext uri="{FF2B5EF4-FFF2-40B4-BE49-F238E27FC236}">
                <a16:creationId xmlns:a16="http://schemas.microsoft.com/office/drawing/2014/main" id="{4526116E-7A6D-485F-9FA2-25F94D4F40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09ADCC-C5F2-4D90-B153-93DF55858291}"/>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33686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862271-51F6-4122-9709-D279042F8846}"/>
              </a:ext>
            </a:extLst>
          </p:cNvPr>
          <p:cNvSpPr>
            <a:spLocks noGrp="1"/>
          </p:cNvSpPr>
          <p:nvPr>
            <p:ph type="dt" sz="half" idx="10"/>
          </p:nvPr>
        </p:nvSpPr>
        <p:spPr/>
        <p:txBody>
          <a:bodyPr/>
          <a:lstStyle/>
          <a:p>
            <a:fld id="{3F9AFA87-1417-4992-ABD9-27C3BC8CC883}" type="datetimeFigureOut">
              <a:rPr lang="en-US" smtClean="0"/>
              <a:t>9/5/22</a:t>
            </a:fld>
            <a:endParaRPr lang="en-US"/>
          </a:p>
        </p:txBody>
      </p:sp>
      <p:sp>
        <p:nvSpPr>
          <p:cNvPr id="3" name="Footer Placeholder 2">
            <a:extLst>
              <a:ext uri="{FF2B5EF4-FFF2-40B4-BE49-F238E27FC236}">
                <a16:creationId xmlns:a16="http://schemas.microsoft.com/office/drawing/2014/main" id="{452CFE08-03FE-487B-8963-9FAD3049CF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935A50-18AE-4CB1-BB10-1CBDD8A7C2C4}"/>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317423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1F683-796D-458C-9B32-A385D604DBFC}"/>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FB1F0BD-641B-4148-BCB3-2704218C80B8}"/>
              </a:ext>
            </a:extLst>
          </p:cNvPr>
          <p:cNvSpPr>
            <a:spLocks noGrp="1"/>
          </p:cNvSpPr>
          <p:nvPr>
            <p:ph idx="1"/>
          </p:nvPr>
        </p:nvSpPr>
        <p:spPr>
          <a:xfrm>
            <a:off x="5330952" y="1517904"/>
            <a:ext cx="5330952" cy="458114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B28C843-B846-4456-9720-71B7D4FF4062}"/>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3A3A03-31BD-4E7E-879A-A1C71849703C}"/>
              </a:ext>
            </a:extLst>
          </p:cNvPr>
          <p:cNvSpPr>
            <a:spLocks noGrp="1"/>
          </p:cNvSpPr>
          <p:nvPr>
            <p:ph type="dt" sz="half" idx="10"/>
          </p:nvPr>
        </p:nvSpPr>
        <p:spPr/>
        <p:txBody>
          <a:bodyPr/>
          <a:lstStyle/>
          <a:p>
            <a:fld id="{3F9AFA87-1417-4992-ABD9-27C3BC8CC883}" type="datetimeFigureOut">
              <a:rPr lang="en-US" smtClean="0"/>
              <a:t>9/5/22</a:t>
            </a:fld>
            <a:endParaRPr lang="en-US"/>
          </a:p>
        </p:txBody>
      </p:sp>
      <p:sp>
        <p:nvSpPr>
          <p:cNvPr id="6" name="Footer Placeholder 5">
            <a:extLst>
              <a:ext uri="{FF2B5EF4-FFF2-40B4-BE49-F238E27FC236}">
                <a16:creationId xmlns:a16="http://schemas.microsoft.com/office/drawing/2014/main" id="{4EA39078-7D38-4851-A363-B6BC179A50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1FF25E-A25D-47AA-94EB-580A74F01F1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589502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E83B4-9B31-4F73-9767-163636522F3A}"/>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BC7CFC30-8163-47A0-A97F-3F2C3A3BE73A}"/>
              </a:ext>
            </a:extLst>
          </p:cNvPr>
          <p:cNvSpPr>
            <a:spLocks noGrp="1"/>
          </p:cNvSpPr>
          <p:nvPr>
            <p:ph type="pic" idx="1"/>
          </p:nvPr>
        </p:nvSpPr>
        <p:spPr>
          <a:xfrm>
            <a:off x="5349240" y="764032"/>
            <a:ext cx="6089904" cy="5330952"/>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0AF1B390-0C23-466E-987C-26420A5F098D}"/>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C9CA7C-B9D0-4A72-8061-1E02AA15FE86}"/>
              </a:ext>
            </a:extLst>
          </p:cNvPr>
          <p:cNvSpPr>
            <a:spLocks noGrp="1"/>
          </p:cNvSpPr>
          <p:nvPr>
            <p:ph type="dt" sz="half" idx="10"/>
          </p:nvPr>
        </p:nvSpPr>
        <p:spPr/>
        <p:txBody>
          <a:bodyPr/>
          <a:lstStyle/>
          <a:p>
            <a:fld id="{3F9AFA87-1417-4992-ABD9-27C3BC8CC883}" type="datetimeFigureOut">
              <a:rPr lang="en-US" smtClean="0"/>
              <a:t>9/5/22</a:t>
            </a:fld>
            <a:endParaRPr lang="en-US"/>
          </a:p>
        </p:txBody>
      </p:sp>
      <p:sp>
        <p:nvSpPr>
          <p:cNvPr id="6" name="Footer Placeholder 5">
            <a:extLst>
              <a:ext uri="{FF2B5EF4-FFF2-40B4-BE49-F238E27FC236}">
                <a16:creationId xmlns:a16="http://schemas.microsoft.com/office/drawing/2014/main" id="{C53EFC84-C9FE-4BFA-9B4E-4516A13625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01A469-3EFC-4F94-8482-378582E1C14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477245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B1D84C-7934-4E5B-B6E4-A1D6EC299551}"/>
              </a:ext>
            </a:extLst>
          </p:cNvPr>
          <p:cNvSpPr>
            <a:spLocks noGrp="1"/>
          </p:cNvSpPr>
          <p:nvPr>
            <p:ph type="title"/>
          </p:nvPr>
        </p:nvSpPr>
        <p:spPr>
          <a:xfrm>
            <a:off x="1517904" y="1517904"/>
            <a:ext cx="9144000" cy="134416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F6A990F-40AC-447A-964A-840C94A6471A}"/>
              </a:ext>
            </a:extLst>
          </p:cNvPr>
          <p:cNvSpPr>
            <a:spLocks noGrp="1"/>
          </p:cNvSpPr>
          <p:nvPr>
            <p:ph type="body" idx="1"/>
          </p:nvPr>
        </p:nvSpPr>
        <p:spPr>
          <a:xfrm>
            <a:off x="1517904" y="2971800"/>
            <a:ext cx="9144000" cy="312724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7D832A1-FFBA-48B6-B2D0-E5414F12838B}"/>
              </a:ext>
            </a:extLst>
          </p:cNvPr>
          <p:cNvSpPr>
            <a:spLocks noGrp="1"/>
          </p:cNvSpPr>
          <p:nvPr>
            <p:ph type="dt" sz="half" idx="2"/>
          </p:nvPr>
        </p:nvSpPr>
        <p:spPr>
          <a:xfrm>
            <a:off x="8805672" y="6400800"/>
            <a:ext cx="1865376" cy="365125"/>
          </a:xfrm>
          <a:prstGeom prst="rect">
            <a:avLst/>
          </a:prstGeom>
        </p:spPr>
        <p:txBody>
          <a:bodyPr vert="horz" lIns="91440" tIns="45720" rIns="91440" bIns="45720" rtlCol="0" anchor="ctr"/>
          <a:lstStyle>
            <a:lvl1pPr algn="r">
              <a:defRPr sz="1000">
                <a:solidFill>
                  <a:schemeClr val="tx1"/>
                </a:solidFill>
              </a:defRPr>
            </a:lvl1pPr>
          </a:lstStyle>
          <a:p>
            <a:pPr algn="r"/>
            <a:fld id="{3F9AFA87-1417-4992-ABD9-27C3BC8CC883}" type="datetimeFigureOut">
              <a:rPr lang="en-US" smtClean="0"/>
              <a:pPr algn="r"/>
              <a:t>9/5/22</a:t>
            </a:fld>
            <a:endParaRPr lang="en-US" dirty="0"/>
          </a:p>
        </p:txBody>
      </p:sp>
      <p:sp>
        <p:nvSpPr>
          <p:cNvPr id="5" name="Footer Placeholder 4">
            <a:extLst>
              <a:ext uri="{FF2B5EF4-FFF2-40B4-BE49-F238E27FC236}">
                <a16:creationId xmlns:a16="http://schemas.microsoft.com/office/drawing/2014/main" id="{0F933EC1-4EE2-4453-841C-CFDFE708948E}"/>
              </a:ext>
            </a:extLst>
          </p:cNvPr>
          <p:cNvSpPr>
            <a:spLocks noGrp="1"/>
          </p:cNvSpPr>
          <p:nvPr>
            <p:ph type="ftr" sz="quarter" idx="3"/>
          </p:nvPr>
        </p:nvSpPr>
        <p:spPr>
          <a:xfrm>
            <a:off x="758952" y="6400800"/>
            <a:ext cx="6099048" cy="365125"/>
          </a:xfrm>
          <a:prstGeom prst="rect">
            <a:avLst/>
          </a:prstGeom>
        </p:spPr>
        <p:txBody>
          <a:bodyPr vert="horz" lIns="91440" tIns="45720" rIns="91440" bIns="45720" rtlCol="0" anchor="ctr"/>
          <a:lstStyle>
            <a:lvl1pPr algn="l">
              <a:defRPr sz="1000">
                <a:solidFill>
                  <a:schemeClr val="tx1"/>
                </a:solidFill>
              </a:defRPr>
            </a:lvl1pPr>
          </a:lstStyle>
          <a:p>
            <a:endParaRPr lang="en-US" sz="1000" dirty="0"/>
          </a:p>
        </p:txBody>
      </p:sp>
      <p:sp>
        <p:nvSpPr>
          <p:cNvPr id="6" name="Slide Number Placeholder 5">
            <a:extLst>
              <a:ext uri="{FF2B5EF4-FFF2-40B4-BE49-F238E27FC236}">
                <a16:creationId xmlns:a16="http://schemas.microsoft.com/office/drawing/2014/main" id="{C3CEBA78-E732-44EF-BA0B-FC42F7931311}"/>
              </a:ext>
            </a:extLst>
          </p:cNvPr>
          <p:cNvSpPr>
            <a:spLocks noGrp="1"/>
          </p:cNvSpPr>
          <p:nvPr>
            <p:ph type="sldNum" sz="quarter" idx="4"/>
          </p:nvPr>
        </p:nvSpPr>
        <p:spPr>
          <a:xfrm>
            <a:off x="10899648" y="6400800"/>
            <a:ext cx="530352" cy="365125"/>
          </a:xfrm>
          <a:prstGeom prst="rect">
            <a:avLst/>
          </a:prstGeom>
        </p:spPr>
        <p:txBody>
          <a:bodyPr vert="horz" lIns="91440" tIns="45720" rIns="91440" bIns="45720" rtlCol="0" anchor="ctr"/>
          <a:lstStyle>
            <a:lvl1pPr algn="r">
              <a:defRPr sz="1000" b="1">
                <a:solidFill>
                  <a:schemeClr val="tx1"/>
                </a:solidFill>
              </a:defRPr>
            </a:lvl1pPr>
          </a:lstStyle>
          <a:p>
            <a:fld id="{CB1E4CB7-CB13-4810-BF18-BE31AFC64F93}" type="slidenum">
              <a:rPr lang="en-US" smtClean="0"/>
              <a:pPr/>
              <a:t>‹#›</a:t>
            </a:fld>
            <a:endParaRPr lang="en-US" sz="1000" dirty="0"/>
          </a:p>
        </p:txBody>
      </p:sp>
      <p:sp>
        <p:nvSpPr>
          <p:cNvPr id="8" name="Freeform: Shape 7">
            <a:extLst>
              <a:ext uri="{FF2B5EF4-FFF2-40B4-BE49-F238E27FC236}">
                <a16:creationId xmlns:a16="http://schemas.microsoft.com/office/drawing/2014/main" id="{49306479-8C4D-4E4A-A330-DFC80A8A01BE}"/>
              </a:ext>
            </a:extLst>
          </p:cNvPr>
          <p:cNvSpPr/>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697488756"/>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p:titleStyle>
    <p:body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1717C2A-3618-DDA0-E8E6-AFFBC4371BBB}"/>
              </a:ext>
            </a:extLst>
          </p:cNvPr>
          <p:cNvSpPr>
            <a:spLocks noGrp="1"/>
          </p:cNvSpPr>
          <p:nvPr>
            <p:ph type="ctrTitle"/>
          </p:nvPr>
        </p:nvSpPr>
        <p:spPr>
          <a:xfrm>
            <a:off x="762000" y="743804"/>
            <a:ext cx="4102609" cy="3793482"/>
          </a:xfrm>
        </p:spPr>
        <p:txBody>
          <a:bodyPr anchor="ctr">
            <a:normAutofit/>
          </a:bodyPr>
          <a:lstStyle/>
          <a:p>
            <a:pPr algn="l"/>
            <a:r>
              <a:rPr lang="en-AU" b="1" dirty="0">
                <a:effectLst/>
              </a:rPr>
              <a:t>Critical questions</a:t>
            </a:r>
            <a:endParaRPr lang="en-US" dirty="0"/>
          </a:p>
        </p:txBody>
      </p:sp>
      <p:sp>
        <p:nvSpPr>
          <p:cNvPr id="3" name="Subtitle 2">
            <a:extLst>
              <a:ext uri="{FF2B5EF4-FFF2-40B4-BE49-F238E27FC236}">
                <a16:creationId xmlns:a16="http://schemas.microsoft.com/office/drawing/2014/main" id="{F1357B67-94D2-DC04-2927-D39C0647475B}"/>
              </a:ext>
            </a:extLst>
          </p:cNvPr>
          <p:cNvSpPr>
            <a:spLocks noGrp="1"/>
          </p:cNvSpPr>
          <p:nvPr>
            <p:ph type="subTitle" idx="1"/>
          </p:nvPr>
        </p:nvSpPr>
        <p:spPr>
          <a:xfrm>
            <a:off x="762000" y="4691564"/>
            <a:ext cx="4102609" cy="1422631"/>
          </a:xfrm>
        </p:spPr>
        <p:txBody>
          <a:bodyPr>
            <a:normAutofit/>
          </a:bodyPr>
          <a:lstStyle/>
          <a:p>
            <a:pPr algn="l"/>
            <a:r>
              <a:rPr lang="en-US" dirty="0"/>
              <a:t>Created by </a:t>
            </a:r>
          </a:p>
          <a:p>
            <a:pPr algn="l"/>
            <a:r>
              <a:rPr lang="en-US" dirty="0" err="1"/>
              <a:t>Shuronjit</a:t>
            </a:r>
            <a:r>
              <a:rPr lang="en-US" dirty="0"/>
              <a:t> Biswas </a:t>
            </a:r>
            <a:r>
              <a:rPr lang="en-US" dirty="0" err="1"/>
              <a:t>Sumon</a:t>
            </a:r>
            <a:endParaRPr lang="en-US" dirty="0"/>
          </a:p>
        </p:txBody>
      </p:sp>
      <p:pic>
        <p:nvPicPr>
          <p:cNvPr id="14" name="Picture 3" descr="Yellow question mark">
            <a:extLst>
              <a:ext uri="{FF2B5EF4-FFF2-40B4-BE49-F238E27FC236}">
                <a16:creationId xmlns:a16="http://schemas.microsoft.com/office/drawing/2014/main" id="{A1E51CE3-8CDA-7C61-05DD-49D7AAB8C1DE}"/>
              </a:ext>
            </a:extLst>
          </p:cNvPr>
          <p:cNvPicPr>
            <a:picLocks noChangeAspect="1"/>
          </p:cNvPicPr>
          <p:nvPr/>
        </p:nvPicPr>
        <p:blipFill rotWithShape="1">
          <a:blip r:embed="rId2"/>
          <a:srcRect l="37541" r="2592"/>
          <a:stretch/>
        </p:blipFill>
        <p:spPr>
          <a:xfrm>
            <a:off x="5349241" y="10"/>
            <a:ext cx="6842759" cy="6857990"/>
          </a:xfrm>
          <a:prstGeom prst="rect">
            <a:avLst/>
          </a:prstGeom>
        </p:spPr>
      </p:pic>
    </p:spTree>
    <p:extLst>
      <p:ext uri="{BB962C8B-B14F-4D97-AF65-F5344CB8AC3E}">
        <p14:creationId xmlns:p14="http://schemas.microsoft.com/office/powerpoint/2010/main" val="585478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49306479-8C4D-4E4A-A330-DFC80A8A01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0" name="Rectangle 9">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5E1BB9D-FAFF-4C3E-9E44-13F8FBABC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099048"/>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47C897C6-901F-410E-B2AC-162ED94B01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00" y="762000"/>
            <a:ext cx="10668000" cy="5455920"/>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AF1FD9E-0BC0-12D3-7055-40E00BF20F12}"/>
              </a:ext>
            </a:extLst>
          </p:cNvPr>
          <p:cNvSpPr>
            <a:spLocks noGrp="1"/>
          </p:cNvSpPr>
          <p:nvPr>
            <p:ph type="title"/>
          </p:nvPr>
        </p:nvSpPr>
        <p:spPr>
          <a:xfrm>
            <a:off x="1517904" y="1517904"/>
            <a:ext cx="5323279" cy="3816096"/>
          </a:xfrm>
        </p:spPr>
        <p:txBody>
          <a:bodyPr vert="horz" lIns="91440" tIns="45720" rIns="91440" bIns="45720" rtlCol="0" anchor="ctr">
            <a:normAutofit/>
          </a:bodyPr>
          <a:lstStyle/>
          <a:p>
            <a:r>
              <a:rPr lang="en-US" dirty="0"/>
              <a:t>How would improved staff or organizational performance help us reach these goals? </a:t>
            </a:r>
          </a:p>
        </p:txBody>
      </p:sp>
    </p:spTree>
    <p:extLst>
      <p:ext uri="{BB962C8B-B14F-4D97-AF65-F5344CB8AC3E}">
        <p14:creationId xmlns:p14="http://schemas.microsoft.com/office/powerpoint/2010/main" val="18206731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49306479-8C4D-4E4A-A330-DFC80A8A01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0" name="Rectangle 9">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5E1BB9D-FAFF-4C3E-9E44-13F8FBABC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4FCC0365-8932-4A68-AACE-DF18F71F04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1372" y="1065276"/>
            <a:ext cx="10049256" cy="47274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55E600-08E3-6720-058B-ABCDFFC6FF89}"/>
              </a:ext>
            </a:extLst>
          </p:cNvPr>
          <p:cNvSpPr>
            <a:spLocks noGrp="1"/>
          </p:cNvSpPr>
          <p:nvPr>
            <p:ph type="title"/>
          </p:nvPr>
        </p:nvSpPr>
        <p:spPr>
          <a:xfrm>
            <a:off x="1828799" y="1489778"/>
            <a:ext cx="8534399" cy="3047507"/>
          </a:xfrm>
        </p:spPr>
        <p:txBody>
          <a:bodyPr vert="horz" lIns="91440" tIns="45720" rIns="91440" bIns="45720" rtlCol="0" anchor="ctr">
            <a:normAutofit/>
          </a:bodyPr>
          <a:lstStyle/>
          <a:p>
            <a:r>
              <a:rPr lang="en-US" sz="3300"/>
              <a:t>How is good performance rewarded or recognized? What consequences are present for poor performance? How well do employees understand what kinds of performance will result in rewards, recognition or negative consequences? </a:t>
            </a:r>
          </a:p>
        </p:txBody>
      </p:sp>
    </p:spTree>
    <p:extLst>
      <p:ext uri="{BB962C8B-B14F-4D97-AF65-F5344CB8AC3E}">
        <p14:creationId xmlns:p14="http://schemas.microsoft.com/office/powerpoint/2010/main" val="32699934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49306479-8C4D-4E4A-A330-DFC80A8A01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0" name="Rectangle 9">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17B5C06-12CC-49EF-A907-08F1B132CA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099048"/>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Freeform: Shape 13">
            <a:extLst>
              <a:ext uri="{FF2B5EF4-FFF2-40B4-BE49-F238E27FC236}">
                <a16:creationId xmlns:a16="http://schemas.microsoft.com/office/drawing/2014/main" id="{F37401D6-BDB1-48AE-A98F-2CD05E92E3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430000" cy="6105523"/>
          </a:xfrm>
          <a:custGeom>
            <a:avLst/>
            <a:gdLst>
              <a:gd name="connsiteX0" fmla="*/ 0 w 11430000"/>
              <a:gd name="connsiteY0" fmla="*/ 0 h 6105523"/>
              <a:gd name="connsiteX1" fmla="*/ 7267575 w 11430000"/>
              <a:gd name="connsiteY1" fmla="*/ 0 h 6105523"/>
              <a:gd name="connsiteX2" fmla="*/ 7267575 w 11430000"/>
              <a:gd name="connsiteY2" fmla="*/ 762000 h 6105523"/>
              <a:gd name="connsiteX3" fmla="*/ 11430000 w 11430000"/>
              <a:gd name="connsiteY3" fmla="*/ 762000 h 6105523"/>
              <a:gd name="connsiteX4" fmla="*/ 11430000 w 11430000"/>
              <a:gd name="connsiteY4" fmla="*/ 6105523 h 6105523"/>
              <a:gd name="connsiteX5" fmla="*/ 7267575 w 11430000"/>
              <a:gd name="connsiteY5" fmla="*/ 6105523 h 6105523"/>
              <a:gd name="connsiteX6" fmla="*/ 5334000 w 11430000"/>
              <a:gd name="connsiteY6" fmla="*/ 6105523 h 6105523"/>
              <a:gd name="connsiteX7" fmla="*/ 0 w 11430000"/>
              <a:gd name="connsiteY7" fmla="*/ 6105523 h 610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430000" h="6105523">
                <a:moveTo>
                  <a:pt x="0" y="0"/>
                </a:moveTo>
                <a:lnTo>
                  <a:pt x="7267575" y="0"/>
                </a:lnTo>
                <a:lnTo>
                  <a:pt x="7267575" y="762000"/>
                </a:lnTo>
                <a:lnTo>
                  <a:pt x="11430000" y="762000"/>
                </a:lnTo>
                <a:lnTo>
                  <a:pt x="11430000" y="6105523"/>
                </a:lnTo>
                <a:lnTo>
                  <a:pt x="7267575" y="6105523"/>
                </a:lnTo>
                <a:lnTo>
                  <a:pt x="5334000" y="6105523"/>
                </a:lnTo>
                <a:lnTo>
                  <a:pt x="0" y="6105523"/>
                </a:lnTo>
                <a:close/>
              </a:path>
            </a:pathLst>
          </a:custGeom>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A406A4C-52F6-FC0E-0F59-0ACCD7D577BD}"/>
              </a:ext>
            </a:extLst>
          </p:cNvPr>
          <p:cNvSpPr>
            <a:spLocks noGrp="1"/>
          </p:cNvSpPr>
          <p:nvPr>
            <p:ph type="title"/>
          </p:nvPr>
        </p:nvSpPr>
        <p:spPr>
          <a:xfrm>
            <a:off x="762000" y="1517904"/>
            <a:ext cx="9899904" cy="2796945"/>
          </a:xfrm>
        </p:spPr>
        <p:txBody>
          <a:bodyPr vert="horz" lIns="91440" tIns="45720" rIns="91440" bIns="45720" rtlCol="0" anchor="ctr">
            <a:normAutofit/>
          </a:bodyPr>
          <a:lstStyle/>
          <a:p>
            <a:r>
              <a:rPr lang="en-US" dirty="0"/>
              <a:t>Do the mission of the organization and various aspects of the job motivate the employee to perform well? </a:t>
            </a:r>
          </a:p>
        </p:txBody>
      </p:sp>
    </p:spTree>
    <p:extLst>
      <p:ext uri="{BB962C8B-B14F-4D97-AF65-F5344CB8AC3E}">
        <p14:creationId xmlns:p14="http://schemas.microsoft.com/office/powerpoint/2010/main" val="4079923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49306479-8C4D-4E4A-A330-DFC80A8A01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0" name="Rectangle 9">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5E1BB9D-FAFF-4C3E-9E44-13F8FBABC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47C897C6-901F-410E-B2AC-162ED94B01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00" y="762000"/>
            <a:ext cx="10668000" cy="5334000"/>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CD305DE-E8B3-D9E9-43AA-E4FC144F3EEB}"/>
              </a:ext>
            </a:extLst>
          </p:cNvPr>
          <p:cNvSpPr>
            <a:spLocks noGrp="1"/>
          </p:cNvSpPr>
          <p:nvPr>
            <p:ph type="title"/>
          </p:nvPr>
        </p:nvSpPr>
        <p:spPr>
          <a:xfrm>
            <a:off x="1517904" y="1517904"/>
            <a:ext cx="9144000" cy="2798064"/>
          </a:xfrm>
        </p:spPr>
        <p:txBody>
          <a:bodyPr vert="horz" lIns="91440" tIns="45720" rIns="91440" bIns="45720" rtlCol="0" anchor="ctr">
            <a:normAutofit/>
          </a:bodyPr>
          <a:lstStyle/>
          <a:p>
            <a:pPr algn="ctr"/>
            <a:r>
              <a:rPr lang="en-US" sz="3800"/>
              <a:t>What are the national policies, regulations, standards, and professional scopes of work that organizations and employees must adhere to? </a:t>
            </a:r>
          </a:p>
        </p:txBody>
      </p:sp>
    </p:spTree>
    <p:extLst>
      <p:ext uri="{BB962C8B-B14F-4D97-AF65-F5344CB8AC3E}">
        <p14:creationId xmlns:p14="http://schemas.microsoft.com/office/powerpoint/2010/main" val="3209129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Freeform: Shape 20">
            <a:extLst>
              <a:ext uri="{FF2B5EF4-FFF2-40B4-BE49-F238E27FC236}">
                <a16:creationId xmlns:a16="http://schemas.microsoft.com/office/drawing/2014/main" id="{49306479-8C4D-4E4A-A330-DFC80A8A01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30" name="Rectangle 22">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24">
            <a:extLst>
              <a:ext uri="{FF2B5EF4-FFF2-40B4-BE49-F238E27FC236}">
                <a16:creationId xmlns:a16="http://schemas.microsoft.com/office/drawing/2014/main" id="{85E1BB9D-FAFF-4C3E-9E44-13F8FBABC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099048"/>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2" name="Freeform: Shape 26">
            <a:extLst>
              <a:ext uri="{FF2B5EF4-FFF2-40B4-BE49-F238E27FC236}">
                <a16:creationId xmlns:a16="http://schemas.microsoft.com/office/drawing/2014/main" id="{05B437B7-8977-4FCB-A046-84E7F8E294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430001" cy="6168789"/>
          </a:xfrm>
          <a:custGeom>
            <a:avLst/>
            <a:gdLst>
              <a:gd name="connsiteX0" fmla="*/ 0 w 11430001"/>
              <a:gd name="connsiteY0" fmla="*/ 0 h 6168789"/>
              <a:gd name="connsiteX1" fmla="*/ 5334002 w 11430001"/>
              <a:gd name="connsiteY1" fmla="*/ 0 h 6168789"/>
              <a:gd name="connsiteX2" fmla="*/ 5334002 w 11430001"/>
              <a:gd name="connsiteY2" fmla="*/ 771523 h 6168789"/>
              <a:gd name="connsiteX3" fmla="*/ 11430001 w 11430001"/>
              <a:gd name="connsiteY3" fmla="*/ 771523 h 6168789"/>
              <a:gd name="connsiteX4" fmla="*/ 11430001 w 11430001"/>
              <a:gd name="connsiteY4" fmla="*/ 6168789 h 6168789"/>
              <a:gd name="connsiteX5" fmla="*/ 0 w 11430001"/>
              <a:gd name="connsiteY5" fmla="*/ 6168789 h 6168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430001" h="6168789">
                <a:moveTo>
                  <a:pt x="0" y="0"/>
                </a:moveTo>
                <a:lnTo>
                  <a:pt x="5334002" y="0"/>
                </a:lnTo>
                <a:lnTo>
                  <a:pt x="5334002" y="771523"/>
                </a:lnTo>
                <a:lnTo>
                  <a:pt x="11430001" y="771523"/>
                </a:lnTo>
                <a:lnTo>
                  <a:pt x="11430001" y="6168789"/>
                </a:lnTo>
                <a:lnTo>
                  <a:pt x="0" y="6168789"/>
                </a:lnTo>
                <a:close/>
              </a:path>
            </a:pathLst>
          </a:custGeom>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7438EBB-C8F0-67DC-1E75-56705C9CB1EA}"/>
              </a:ext>
            </a:extLst>
          </p:cNvPr>
          <p:cNvSpPr>
            <a:spLocks noGrp="1"/>
          </p:cNvSpPr>
          <p:nvPr>
            <p:ph type="title"/>
          </p:nvPr>
        </p:nvSpPr>
        <p:spPr>
          <a:xfrm>
            <a:off x="6082616" y="1517904"/>
            <a:ext cx="4579288" cy="2796945"/>
          </a:xfrm>
        </p:spPr>
        <p:txBody>
          <a:bodyPr vert="horz" lIns="91440" tIns="45720" rIns="91440" bIns="45720" rtlCol="0" anchor="b">
            <a:normAutofit/>
          </a:bodyPr>
          <a:lstStyle/>
          <a:p>
            <a:r>
              <a:rPr lang="en-US" sz="2900" dirty="0"/>
              <a:t>What is the organizational business need/goal? What is the organization trying to accomplish? </a:t>
            </a:r>
          </a:p>
        </p:txBody>
      </p:sp>
      <p:pic>
        <p:nvPicPr>
          <p:cNvPr id="7" name="Graphic 6" descr="Hierarchy">
            <a:extLst>
              <a:ext uri="{FF2B5EF4-FFF2-40B4-BE49-F238E27FC236}">
                <a16:creationId xmlns:a16="http://schemas.microsoft.com/office/drawing/2014/main" id="{B4C73407-D255-BA60-E670-5A468645A44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8615" y="1137236"/>
            <a:ext cx="4579288" cy="4579288"/>
          </a:xfrm>
          <a:prstGeom prst="rect">
            <a:avLst/>
          </a:prstGeom>
        </p:spPr>
      </p:pic>
    </p:spTree>
    <p:extLst>
      <p:ext uri="{BB962C8B-B14F-4D97-AF65-F5344CB8AC3E}">
        <p14:creationId xmlns:p14="http://schemas.microsoft.com/office/powerpoint/2010/main" val="3149032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9306479-8C4D-4E4A-A330-DFC80A8A01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2" name="Rectangle 11">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5E1BB9D-FAFF-4C3E-9E44-13F8FBABC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099048"/>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 name="Freeform: Shape 15">
            <a:extLst>
              <a:ext uri="{FF2B5EF4-FFF2-40B4-BE49-F238E27FC236}">
                <a16:creationId xmlns:a16="http://schemas.microsoft.com/office/drawing/2014/main" id="{05B437B7-8977-4FCB-A046-84E7F8E294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430001" cy="6168789"/>
          </a:xfrm>
          <a:custGeom>
            <a:avLst/>
            <a:gdLst>
              <a:gd name="connsiteX0" fmla="*/ 0 w 11430001"/>
              <a:gd name="connsiteY0" fmla="*/ 0 h 6168789"/>
              <a:gd name="connsiteX1" fmla="*/ 5334002 w 11430001"/>
              <a:gd name="connsiteY1" fmla="*/ 0 h 6168789"/>
              <a:gd name="connsiteX2" fmla="*/ 5334002 w 11430001"/>
              <a:gd name="connsiteY2" fmla="*/ 771523 h 6168789"/>
              <a:gd name="connsiteX3" fmla="*/ 11430001 w 11430001"/>
              <a:gd name="connsiteY3" fmla="*/ 771523 h 6168789"/>
              <a:gd name="connsiteX4" fmla="*/ 11430001 w 11430001"/>
              <a:gd name="connsiteY4" fmla="*/ 6168789 h 6168789"/>
              <a:gd name="connsiteX5" fmla="*/ 0 w 11430001"/>
              <a:gd name="connsiteY5" fmla="*/ 6168789 h 6168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430001" h="6168789">
                <a:moveTo>
                  <a:pt x="0" y="0"/>
                </a:moveTo>
                <a:lnTo>
                  <a:pt x="5334002" y="0"/>
                </a:lnTo>
                <a:lnTo>
                  <a:pt x="5334002" y="771523"/>
                </a:lnTo>
                <a:lnTo>
                  <a:pt x="11430001" y="771523"/>
                </a:lnTo>
                <a:lnTo>
                  <a:pt x="11430001" y="6168789"/>
                </a:lnTo>
                <a:lnTo>
                  <a:pt x="0" y="6168789"/>
                </a:lnTo>
                <a:close/>
              </a:path>
            </a:pathLst>
          </a:custGeom>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0051E564-E93A-5133-FC9E-0768BA448C24}"/>
              </a:ext>
            </a:extLst>
          </p:cNvPr>
          <p:cNvSpPr>
            <a:spLocks noGrp="1"/>
          </p:cNvSpPr>
          <p:nvPr>
            <p:ph type="title"/>
          </p:nvPr>
        </p:nvSpPr>
        <p:spPr>
          <a:xfrm>
            <a:off x="5786438" y="1517904"/>
            <a:ext cx="4875466" cy="3525584"/>
          </a:xfrm>
        </p:spPr>
        <p:txBody>
          <a:bodyPr vert="horz" lIns="91440" tIns="45720" rIns="91440" bIns="45720" rtlCol="0" anchor="b">
            <a:normAutofit/>
          </a:bodyPr>
          <a:lstStyle/>
          <a:p>
            <a:r>
              <a:rPr lang="en-US" dirty="0"/>
              <a:t>What types and how many levels of goals are we dealing with? </a:t>
            </a:r>
          </a:p>
        </p:txBody>
      </p:sp>
      <p:pic>
        <p:nvPicPr>
          <p:cNvPr id="7" name="Graphic 6" descr="Teamwork">
            <a:extLst>
              <a:ext uri="{FF2B5EF4-FFF2-40B4-BE49-F238E27FC236}">
                <a16:creationId xmlns:a16="http://schemas.microsoft.com/office/drawing/2014/main" id="{A80326E1-0542-4C00-1055-44645C04F62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8615" y="1137236"/>
            <a:ext cx="4579288" cy="4579288"/>
          </a:xfrm>
          <a:prstGeom prst="rect">
            <a:avLst/>
          </a:prstGeom>
        </p:spPr>
      </p:pic>
    </p:spTree>
    <p:extLst>
      <p:ext uri="{BB962C8B-B14F-4D97-AF65-F5344CB8AC3E}">
        <p14:creationId xmlns:p14="http://schemas.microsoft.com/office/powerpoint/2010/main" val="2506370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9306479-8C4D-4E4A-A330-DFC80A8A01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2" name="Rectangle 11">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5E1BB9D-FAFF-4C3E-9E44-13F8FBABC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099048"/>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 name="Freeform: Shape 15">
            <a:extLst>
              <a:ext uri="{FF2B5EF4-FFF2-40B4-BE49-F238E27FC236}">
                <a16:creationId xmlns:a16="http://schemas.microsoft.com/office/drawing/2014/main" id="{05B437B7-8977-4FCB-A046-84E7F8E294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430001" cy="6168789"/>
          </a:xfrm>
          <a:custGeom>
            <a:avLst/>
            <a:gdLst>
              <a:gd name="connsiteX0" fmla="*/ 0 w 11430001"/>
              <a:gd name="connsiteY0" fmla="*/ 0 h 6168789"/>
              <a:gd name="connsiteX1" fmla="*/ 5334002 w 11430001"/>
              <a:gd name="connsiteY1" fmla="*/ 0 h 6168789"/>
              <a:gd name="connsiteX2" fmla="*/ 5334002 w 11430001"/>
              <a:gd name="connsiteY2" fmla="*/ 771523 h 6168789"/>
              <a:gd name="connsiteX3" fmla="*/ 11430001 w 11430001"/>
              <a:gd name="connsiteY3" fmla="*/ 771523 h 6168789"/>
              <a:gd name="connsiteX4" fmla="*/ 11430001 w 11430001"/>
              <a:gd name="connsiteY4" fmla="*/ 6168789 h 6168789"/>
              <a:gd name="connsiteX5" fmla="*/ 0 w 11430001"/>
              <a:gd name="connsiteY5" fmla="*/ 6168789 h 6168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430001" h="6168789">
                <a:moveTo>
                  <a:pt x="0" y="0"/>
                </a:moveTo>
                <a:lnTo>
                  <a:pt x="5334002" y="0"/>
                </a:lnTo>
                <a:lnTo>
                  <a:pt x="5334002" y="771523"/>
                </a:lnTo>
                <a:lnTo>
                  <a:pt x="11430001" y="771523"/>
                </a:lnTo>
                <a:lnTo>
                  <a:pt x="11430001" y="6168789"/>
                </a:lnTo>
                <a:lnTo>
                  <a:pt x="0" y="6168789"/>
                </a:lnTo>
                <a:close/>
              </a:path>
            </a:pathLst>
          </a:custGeom>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69DEDB23-F8D8-9F2E-C2D4-2678DED11006}"/>
              </a:ext>
            </a:extLst>
          </p:cNvPr>
          <p:cNvSpPr>
            <a:spLocks noGrp="1"/>
          </p:cNvSpPr>
          <p:nvPr>
            <p:ph type="title"/>
          </p:nvPr>
        </p:nvSpPr>
        <p:spPr>
          <a:xfrm>
            <a:off x="6082616" y="1517904"/>
            <a:ext cx="4579288" cy="2796945"/>
          </a:xfrm>
        </p:spPr>
        <p:txBody>
          <a:bodyPr vert="horz" lIns="91440" tIns="45720" rIns="91440" bIns="45720" rtlCol="0" anchor="b">
            <a:normAutofit/>
          </a:bodyPr>
          <a:lstStyle/>
          <a:p>
            <a:r>
              <a:rPr lang="en-US" sz="3300"/>
              <a:t>What is the timeline for achieving the organizational goal?</a:t>
            </a:r>
            <a:br>
              <a:rPr lang="en-US" sz="3300"/>
            </a:br>
            <a:endParaRPr lang="en-US" sz="3300"/>
          </a:p>
        </p:txBody>
      </p:sp>
      <p:pic>
        <p:nvPicPr>
          <p:cNvPr id="7" name="Graphic 6" descr="Bullseye">
            <a:extLst>
              <a:ext uri="{FF2B5EF4-FFF2-40B4-BE49-F238E27FC236}">
                <a16:creationId xmlns:a16="http://schemas.microsoft.com/office/drawing/2014/main" id="{18486DB7-53A7-29CA-5904-738E3AD6399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8615" y="1137236"/>
            <a:ext cx="4579288" cy="4579288"/>
          </a:xfrm>
          <a:prstGeom prst="rect">
            <a:avLst/>
          </a:prstGeom>
        </p:spPr>
      </p:pic>
    </p:spTree>
    <p:extLst>
      <p:ext uri="{BB962C8B-B14F-4D97-AF65-F5344CB8AC3E}">
        <p14:creationId xmlns:p14="http://schemas.microsoft.com/office/powerpoint/2010/main" val="1842040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9306479-8C4D-4E4A-A330-DFC80A8A01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1" name="Rectangle 10">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5E1BB9D-FAFF-4C3E-9E44-13F8FBABC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0"/>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Freeform: Shape 14">
            <a:extLst>
              <a:ext uri="{FF2B5EF4-FFF2-40B4-BE49-F238E27FC236}">
                <a16:creationId xmlns:a16="http://schemas.microsoft.com/office/drawing/2014/main" id="{A8DDC302-DBEC-4742-B54B-5E9AAFE969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430001" cy="6858000"/>
          </a:xfrm>
          <a:custGeom>
            <a:avLst/>
            <a:gdLst>
              <a:gd name="connsiteX0" fmla="*/ 0 w 11430001"/>
              <a:gd name="connsiteY0" fmla="*/ 0 h 6858000"/>
              <a:gd name="connsiteX1" fmla="*/ 5330522 w 11430001"/>
              <a:gd name="connsiteY1" fmla="*/ 0 h 6858000"/>
              <a:gd name="connsiteX2" fmla="*/ 5334002 w 11430001"/>
              <a:gd name="connsiteY2" fmla="*/ 0 h 6858000"/>
              <a:gd name="connsiteX3" fmla="*/ 5334002 w 11430001"/>
              <a:gd name="connsiteY3" fmla="*/ 762270 h 6858000"/>
              <a:gd name="connsiteX4" fmla="*/ 11430001 w 11430001"/>
              <a:gd name="connsiteY4" fmla="*/ 762270 h 6858000"/>
              <a:gd name="connsiteX5" fmla="*/ 11430001 w 11430001"/>
              <a:gd name="connsiteY5" fmla="*/ 6094807 h 6858000"/>
              <a:gd name="connsiteX6" fmla="*/ 5330522 w 11430001"/>
              <a:gd name="connsiteY6" fmla="*/ 6094807 h 6858000"/>
              <a:gd name="connsiteX7" fmla="*/ 5330522 w 11430001"/>
              <a:gd name="connsiteY7" fmla="*/ 6858000 h 6858000"/>
              <a:gd name="connsiteX8" fmla="*/ 0 w 11430001"/>
              <a:gd name="connsiteY8" fmla="*/ 6858000 h 6858000"/>
              <a:gd name="connsiteX9" fmla="*/ 0 w 11430001"/>
              <a:gd name="connsiteY9" fmla="*/ 609480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30001" h="6858000">
                <a:moveTo>
                  <a:pt x="0" y="0"/>
                </a:moveTo>
                <a:lnTo>
                  <a:pt x="5330522" y="0"/>
                </a:lnTo>
                <a:lnTo>
                  <a:pt x="5334002" y="0"/>
                </a:lnTo>
                <a:lnTo>
                  <a:pt x="5334002" y="762270"/>
                </a:lnTo>
                <a:lnTo>
                  <a:pt x="11430001" y="762270"/>
                </a:lnTo>
                <a:lnTo>
                  <a:pt x="11430001" y="6094807"/>
                </a:lnTo>
                <a:lnTo>
                  <a:pt x="5330522" y="6094807"/>
                </a:lnTo>
                <a:lnTo>
                  <a:pt x="5330522" y="6858000"/>
                </a:lnTo>
                <a:lnTo>
                  <a:pt x="0" y="6858000"/>
                </a:lnTo>
                <a:lnTo>
                  <a:pt x="0" y="6094807"/>
                </a:lnTo>
                <a:close/>
              </a:path>
            </a:pathLst>
          </a:custGeom>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C3A1DA4-C9FB-748E-592B-84857D7D8F3F}"/>
              </a:ext>
            </a:extLst>
          </p:cNvPr>
          <p:cNvSpPr>
            <a:spLocks noGrp="1"/>
          </p:cNvSpPr>
          <p:nvPr>
            <p:ph type="title"/>
          </p:nvPr>
        </p:nvSpPr>
        <p:spPr>
          <a:xfrm>
            <a:off x="6082616" y="1517904"/>
            <a:ext cx="4579288" cy="2796945"/>
          </a:xfrm>
        </p:spPr>
        <p:txBody>
          <a:bodyPr vert="horz" lIns="91440" tIns="45720" rIns="91440" bIns="45720" rtlCol="0" anchor="b">
            <a:normAutofit/>
          </a:bodyPr>
          <a:lstStyle/>
          <a:p>
            <a:r>
              <a:rPr lang="en-US" sz="2400"/>
              <a:t>What is the performance issue or problem that needs to be addressed? Or, what performance problem is most important to fix in order to reach this organizational goal? </a:t>
            </a:r>
          </a:p>
        </p:txBody>
      </p:sp>
      <p:pic>
        <p:nvPicPr>
          <p:cNvPr id="5" name="Picture 4" descr="Wood human figure">
            <a:extLst>
              <a:ext uri="{FF2B5EF4-FFF2-40B4-BE49-F238E27FC236}">
                <a16:creationId xmlns:a16="http://schemas.microsoft.com/office/drawing/2014/main" id="{5FBA99A6-57B1-A02D-0AEE-7900BA8FBA3B}"/>
              </a:ext>
            </a:extLst>
          </p:cNvPr>
          <p:cNvPicPr>
            <a:picLocks noChangeAspect="1"/>
          </p:cNvPicPr>
          <p:nvPr/>
        </p:nvPicPr>
        <p:blipFill rotWithShape="1">
          <a:blip r:embed="rId2"/>
          <a:srcRect r="33348" b="-2"/>
          <a:stretch/>
        </p:blipFill>
        <p:spPr>
          <a:xfrm>
            <a:off x="20" y="758953"/>
            <a:ext cx="5327883" cy="5335854"/>
          </a:xfrm>
          <a:prstGeom prst="rect">
            <a:avLst/>
          </a:prstGeom>
        </p:spPr>
      </p:pic>
    </p:spTree>
    <p:extLst>
      <p:ext uri="{BB962C8B-B14F-4D97-AF65-F5344CB8AC3E}">
        <p14:creationId xmlns:p14="http://schemas.microsoft.com/office/powerpoint/2010/main" val="4083032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9306479-8C4D-4E4A-A330-DFC80A8A01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1" name="Rectangle 10">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5E1BB9D-FAFF-4C3E-9E44-13F8FBABC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0"/>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Freeform: Shape 14">
            <a:extLst>
              <a:ext uri="{FF2B5EF4-FFF2-40B4-BE49-F238E27FC236}">
                <a16:creationId xmlns:a16="http://schemas.microsoft.com/office/drawing/2014/main" id="{A8DDC302-DBEC-4742-B54B-5E9AAFE969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430001" cy="6858000"/>
          </a:xfrm>
          <a:custGeom>
            <a:avLst/>
            <a:gdLst>
              <a:gd name="connsiteX0" fmla="*/ 0 w 11430001"/>
              <a:gd name="connsiteY0" fmla="*/ 0 h 6858000"/>
              <a:gd name="connsiteX1" fmla="*/ 5330522 w 11430001"/>
              <a:gd name="connsiteY1" fmla="*/ 0 h 6858000"/>
              <a:gd name="connsiteX2" fmla="*/ 5334002 w 11430001"/>
              <a:gd name="connsiteY2" fmla="*/ 0 h 6858000"/>
              <a:gd name="connsiteX3" fmla="*/ 5334002 w 11430001"/>
              <a:gd name="connsiteY3" fmla="*/ 762270 h 6858000"/>
              <a:gd name="connsiteX4" fmla="*/ 11430001 w 11430001"/>
              <a:gd name="connsiteY4" fmla="*/ 762270 h 6858000"/>
              <a:gd name="connsiteX5" fmla="*/ 11430001 w 11430001"/>
              <a:gd name="connsiteY5" fmla="*/ 6094807 h 6858000"/>
              <a:gd name="connsiteX6" fmla="*/ 5330522 w 11430001"/>
              <a:gd name="connsiteY6" fmla="*/ 6094807 h 6858000"/>
              <a:gd name="connsiteX7" fmla="*/ 5330522 w 11430001"/>
              <a:gd name="connsiteY7" fmla="*/ 6858000 h 6858000"/>
              <a:gd name="connsiteX8" fmla="*/ 0 w 11430001"/>
              <a:gd name="connsiteY8" fmla="*/ 6858000 h 6858000"/>
              <a:gd name="connsiteX9" fmla="*/ 0 w 11430001"/>
              <a:gd name="connsiteY9" fmla="*/ 609480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30001" h="6858000">
                <a:moveTo>
                  <a:pt x="0" y="0"/>
                </a:moveTo>
                <a:lnTo>
                  <a:pt x="5330522" y="0"/>
                </a:lnTo>
                <a:lnTo>
                  <a:pt x="5334002" y="0"/>
                </a:lnTo>
                <a:lnTo>
                  <a:pt x="5334002" y="762270"/>
                </a:lnTo>
                <a:lnTo>
                  <a:pt x="11430001" y="762270"/>
                </a:lnTo>
                <a:lnTo>
                  <a:pt x="11430001" y="6094807"/>
                </a:lnTo>
                <a:lnTo>
                  <a:pt x="5330522" y="6094807"/>
                </a:lnTo>
                <a:lnTo>
                  <a:pt x="5330522" y="6858000"/>
                </a:lnTo>
                <a:lnTo>
                  <a:pt x="0" y="6858000"/>
                </a:lnTo>
                <a:lnTo>
                  <a:pt x="0" y="6094807"/>
                </a:lnTo>
                <a:close/>
              </a:path>
            </a:pathLst>
          </a:custGeom>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8594618-A936-D665-07E2-4BD7E95A1A1A}"/>
              </a:ext>
            </a:extLst>
          </p:cNvPr>
          <p:cNvSpPr>
            <a:spLocks noGrp="1"/>
          </p:cNvSpPr>
          <p:nvPr>
            <p:ph type="title"/>
          </p:nvPr>
        </p:nvSpPr>
        <p:spPr>
          <a:xfrm>
            <a:off x="6082616" y="1517904"/>
            <a:ext cx="4579288" cy="2796945"/>
          </a:xfrm>
        </p:spPr>
        <p:txBody>
          <a:bodyPr vert="horz" lIns="91440" tIns="45720" rIns="91440" bIns="45720" rtlCol="0" anchor="b">
            <a:normAutofit/>
          </a:bodyPr>
          <a:lstStyle/>
          <a:p>
            <a:r>
              <a:rPr lang="en-US" sz="2000"/>
              <a:t>What would be the results if this problem were addressed? What would the situation look like if there was no problem? (The answer to this question should re-confirm what the organization is trying to accomplish and/or expected outcomes of the process.)</a:t>
            </a:r>
            <a:br>
              <a:rPr lang="en-US" sz="2000"/>
            </a:br>
            <a:endParaRPr lang="en-US" sz="2000"/>
          </a:p>
        </p:txBody>
      </p:sp>
      <p:pic>
        <p:nvPicPr>
          <p:cNvPr id="5" name="Picture 4" descr="Different coloured question marks">
            <a:extLst>
              <a:ext uri="{FF2B5EF4-FFF2-40B4-BE49-F238E27FC236}">
                <a16:creationId xmlns:a16="http://schemas.microsoft.com/office/drawing/2014/main" id="{1073F363-AA0C-E56C-0887-419BFDDA60DA}"/>
              </a:ext>
            </a:extLst>
          </p:cNvPr>
          <p:cNvPicPr>
            <a:picLocks noChangeAspect="1"/>
          </p:cNvPicPr>
          <p:nvPr/>
        </p:nvPicPr>
        <p:blipFill rotWithShape="1">
          <a:blip r:embed="rId2"/>
          <a:srcRect l="20224" r="23610"/>
          <a:stretch/>
        </p:blipFill>
        <p:spPr>
          <a:xfrm>
            <a:off x="20" y="758953"/>
            <a:ext cx="5327883" cy="5335854"/>
          </a:xfrm>
          <a:prstGeom prst="rect">
            <a:avLst/>
          </a:prstGeom>
        </p:spPr>
      </p:pic>
    </p:spTree>
    <p:extLst>
      <p:ext uri="{BB962C8B-B14F-4D97-AF65-F5344CB8AC3E}">
        <p14:creationId xmlns:p14="http://schemas.microsoft.com/office/powerpoint/2010/main" val="1090608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9306479-8C4D-4E4A-A330-DFC80A8A01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1" name="Rectangle 10">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5E1BB9D-FAFF-4C3E-9E44-13F8FBABC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0"/>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Freeform: Shape 14">
            <a:extLst>
              <a:ext uri="{FF2B5EF4-FFF2-40B4-BE49-F238E27FC236}">
                <a16:creationId xmlns:a16="http://schemas.microsoft.com/office/drawing/2014/main" id="{A8DDC302-DBEC-4742-B54B-5E9AAFE969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430001" cy="6858000"/>
          </a:xfrm>
          <a:custGeom>
            <a:avLst/>
            <a:gdLst>
              <a:gd name="connsiteX0" fmla="*/ 0 w 11430001"/>
              <a:gd name="connsiteY0" fmla="*/ 0 h 6858000"/>
              <a:gd name="connsiteX1" fmla="*/ 5330522 w 11430001"/>
              <a:gd name="connsiteY1" fmla="*/ 0 h 6858000"/>
              <a:gd name="connsiteX2" fmla="*/ 5334002 w 11430001"/>
              <a:gd name="connsiteY2" fmla="*/ 0 h 6858000"/>
              <a:gd name="connsiteX3" fmla="*/ 5334002 w 11430001"/>
              <a:gd name="connsiteY3" fmla="*/ 762270 h 6858000"/>
              <a:gd name="connsiteX4" fmla="*/ 11430001 w 11430001"/>
              <a:gd name="connsiteY4" fmla="*/ 762270 h 6858000"/>
              <a:gd name="connsiteX5" fmla="*/ 11430001 w 11430001"/>
              <a:gd name="connsiteY5" fmla="*/ 6094807 h 6858000"/>
              <a:gd name="connsiteX6" fmla="*/ 5330522 w 11430001"/>
              <a:gd name="connsiteY6" fmla="*/ 6094807 h 6858000"/>
              <a:gd name="connsiteX7" fmla="*/ 5330522 w 11430001"/>
              <a:gd name="connsiteY7" fmla="*/ 6858000 h 6858000"/>
              <a:gd name="connsiteX8" fmla="*/ 0 w 11430001"/>
              <a:gd name="connsiteY8" fmla="*/ 6858000 h 6858000"/>
              <a:gd name="connsiteX9" fmla="*/ 0 w 11430001"/>
              <a:gd name="connsiteY9" fmla="*/ 609480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30001" h="6858000">
                <a:moveTo>
                  <a:pt x="0" y="0"/>
                </a:moveTo>
                <a:lnTo>
                  <a:pt x="5330522" y="0"/>
                </a:lnTo>
                <a:lnTo>
                  <a:pt x="5334002" y="0"/>
                </a:lnTo>
                <a:lnTo>
                  <a:pt x="5334002" y="762270"/>
                </a:lnTo>
                <a:lnTo>
                  <a:pt x="11430001" y="762270"/>
                </a:lnTo>
                <a:lnTo>
                  <a:pt x="11430001" y="6094807"/>
                </a:lnTo>
                <a:lnTo>
                  <a:pt x="5330522" y="6094807"/>
                </a:lnTo>
                <a:lnTo>
                  <a:pt x="5330522" y="6858000"/>
                </a:lnTo>
                <a:lnTo>
                  <a:pt x="0" y="6858000"/>
                </a:lnTo>
                <a:lnTo>
                  <a:pt x="0" y="6094807"/>
                </a:lnTo>
                <a:close/>
              </a:path>
            </a:pathLst>
          </a:custGeom>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DA54770-C921-64E9-F5A9-696109954F72}"/>
              </a:ext>
            </a:extLst>
          </p:cNvPr>
          <p:cNvSpPr>
            <a:spLocks noGrp="1"/>
          </p:cNvSpPr>
          <p:nvPr>
            <p:ph type="title"/>
          </p:nvPr>
        </p:nvSpPr>
        <p:spPr>
          <a:xfrm>
            <a:off x="6082616" y="1517904"/>
            <a:ext cx="4579288" cy="2796945"/>
          </a:xfrm>
        </p:spPr>
        <p:txBody>
          <a:bodyPr vert="horz" lIns="91440" tIns="45720" rIns="91440" bIns="45720" rtlCol="0" anchor="b">
            <a:normAutofit/>
          </a:bodyPr>
          <a:lstStyle/>
          <a:p>
            <a:r>
              <a:rPr lang="en-US" sz="4700"/>
              <a:t>What are the possible causes and solutions? </a:t>
            </a:r>
          </a:p>
        </p:txBody>
      </p:sp>
      <p:pic>
        <p:nvPicPr>
          <p:cNvPr id="5" name="Picture 4" descr="Magnifying glass and question mark">
            <a:extLst>
              <a:ext uri="{FF2B5EF4-FFF2-40B4-BE49-F238E27FC236}">
                <a16:creationId xmlns:a16="http://schemas.microsoft.com/office/drawing/2014/main" id="{F13B5CAB-EFB4-B2B1-C78B-E77706CA6078}"/>
              </a:ext>
            </a:extLst>
          </p:cNvPr>
          <p:cNvPicPr>
            <a:picLocks noChangeAspect="1"/>
          </p:cNvPicPr>
          <p:nvPr/>
        </p:nvPicPr>
        <p:blipFill rotWithShape="1">
          <a:blip r:embed="rId2"/>
          <a:srcRect l="23741" r="20093"/>
          <a:stretch/>
        </p:blipFill>
        <p:spPr>
          <a:xfrm>
            <a:off x="20" y="758953"/>
            <a:ext cx="5327883" cy="5335854"/>
          </a:xfrm>
          <a:prstGeom prst="rect">
            <a:avLst/>
          </a:prstGeom>
        </p:spPr>
      </p:pic>
    </p:spTree>
    <p:extLst>
      <p:ext uri="{BB962C8B-B14F-4D97-AF65-F5344CB8AC3E}">
        <p14:creationId xmlns:p14="http://schemas.microsoft.com/office/powerpoint/2010/main" val="2370466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9306479-8C4D-4E4A-A330-DFC80A8A01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1" name="Rectangle 10">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5E1BB9D-FAFF-4C3E-9E44-13F8FBABC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0"/>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Freeform: Shape 14">
            <a:extLst>
              <a:ext uri="{FF2B5EF4-FFF2-40B4-BE49-F238E27FC236}">
                <a16:creationId xmlns:a16="http://schemas.microsoft.com/office/drawing/2014/main" id="{A8DDC302-DBEC-4742-B54B-5E9AAFE969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430001" cy="6858000"/>
          </a:xfrm>
          <a:custGeom>
            <a:avLst/>
            <a:gdLst>
              <a:gd name="connsiteX0" fmla="*/ 0 w 11430001"/>
              <a:gd name="connsiteY0" fmla="*/ 0 h 6858000"/>
              <a:gd name="connsiteX1" fmla="*/ 5330522 w 11430001"/>
              <a:gd name="connsiteY1" fmla="*/ 0 h 6858000"/>
              <a:gd name="connsiteX2" fmla="*/ 5334002 w 11430001"/>
              <a:gd name="connsiteY2" fmla="*/ 0 h 6858000"/>
              <a:gd name="connsiteX3" fmla="*/ 5334002 w 11430001"/>
              <a:gd name="connsiteY3" fmla="*/ 762270 h 6858000"/>
              <a:gd name="connsiteX4" fmla="*/ 11430001 w 11430001"/>
              <a:gd name="connsiteY4" fmla="*/ 762270 h 6858000"/>
              <a:gd name="connsiteX5" fmla="*/ 11430001 w 11430001"/>
              <a:gd name="connsiteY5" fmla="*/ 6094807 h 6858000"/>
              <a:gd name="connsiteX6" fmla="*/ 5330522 w 11430001"/>
              <a:gd name="connsiteY6" fmla="*/ 6094807 h 6858000"/>
              <a:gd name="connsiteX7" fmla="*/ 5330522 w 11430001"/>
              <a:gd name="connsiteY7" fmla="*/ 6858000 h 6858000"/>
              <a:gd name="connsiteX8" fmla="*/ 0 w 11430001"/>
              <a:gd name="connsiteY8" fmla="*/ 6858000 h 6858000"/>
              <a:gd name="connsiteX9" fmla="*/ 0 w 11430001"/>
              <a:gd name="connsiteY9" fmla="*/ 609480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30001" h="6858000">
                <a:moveTo>
                  <a:pt x="0" y="0"/>
                </a:moveTo>
                <a:lnTo>
                  <a:pt x="5330522" y="0"/>
                </a:lnTo>
                <a:lnTo>
                  <a:pt x="5334002" y="0"/>
                </a:lnTo>
                <a:lnTo>
                  <a:pt x="5334002" y="762270"/>
                </a:lnTo>
                <a:lnTo>
                  <a:pt x="11430001" y="762270"/>
                </a:lnTo>
                <a:lnTo>
                  <a:pt x="11430001" y="6094807"/>
                </a:lnTo>
                <a:lnTo>
                  <a:pt x="5330522" y="6094807"/>
                </a:lnTo>
                <a:lnTo>
                  <a:pt x="5330522" y="6858000"/>
                </a:lnTo>
                <a:lnTo>
                  <a:pt x="0" y="6858000"/>
                </a:lnTo>
                <a:lnTo>
                  <a:pt x="0" y="6094807"/>
                </a:lnTo>
                <a:close/>
              </a:path>
            </a:pathLst>
          </a:custGeom>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21AD7A4-1D27-23B7-16E8-7DFE27ABF77A}"/>
              </a:ext>
            </a:extLst>
          </p:cNvPr>
          <p:cNvSpPr>
            <a:spLocks noGrp="1"/>
          </p:cNvSpPr>
          <p:nvPr>
            <p:ph type="title"/>
          </p:nvPr>
        </p:nvSpPr>
        <p:spPr>
          <a:xfrm>
            <a:off x="6082616" y="1517904"/>
            <a:ext cx="4579288" cy="2796945"/>
          </a:xfrm>
        </p:spPr>
        <p:txBody>
          <a:bodyPr vert="horz" lIns="91440" tIns="45720" rIns="91440" bIns="45720" rtlCol="0" anchor="b">
            <a:normAutofit/>
          </a:bodyPr>
          <a:lstStyle/>
          <a:p>
            <a:r>
              <a:rPr lang="en-US" sz="2000"/>
              <a:t>Do the stakeholders all see the problem and the goal in the same way? If not, what are the differences in perspective? How will the stakeholder group come to an agreement on the general issue and organizational goal to be addressed? </a:t>
            </a:r>
          </a:p>
        </p:txBody>
      </p:sp>
      <p:pic>
        <p:nvPicPr>
          <p:cNvPr id="5" name="Picture 4" descr="Multi-coloured push pins connected by a black wire">
            <a:extLst>
              <a:ext uri="{FF2B5EF4-FFF2-40B4-BE49-F238E27FC236}">
                <a16:creationId xmlns:a16="http://schemas.microsoft.com/office/drawing/2014/main" id="{3D1C69FA-C1CD-E23C-68A4-9EDEEDBAF027}"/>
              </a:ext>
            </a:extLst>
          </p:cNvPr>
          <p:cNvPicPr>
            <a:picLocks noChangeAspect="1"/>
          </p:cNvPicPr>
          <p:nvPr/>
        </p:nvPicPr>
        <p:blipFill rotWithShape="1">
          <a:blip r:embed="rId2"/>
          <a:srcRect r="33348" b="-2"/>
          <a:stretch/>
        </p:blipFill>
        <p:spPr>
          <a:xfrm>
            <a:off x="20" y="758953"/>
            <a:ext cx="5327883" cy="5335854"/>
          </a:xfrm>
          <a:prstGeom prst="rect">
            <a:avLst/>
          </a:prstGeom>
        </p:spPr>
      </p:pic>
    </p:spTree>
    <p:extLst>
      <p:ext uri="{BB962C8B-B14F-4D97-AF65-F5344CB8AC3E}">
        <p14:creationId xmlns:p14="http://schemas.microsoft.com/office/powerpoint/2010/main" val="996820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49306479-8C4D-4E4A-A330-DFC80A8A01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0" name="Rectangle 9">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5E1BB9D-FAFF-4C3E-9E44-13F8FBABC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4FCC0365-8932-4A68-AACE-DF18F71F04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1372" y="1065276"/>
            <a:ext cx="10049256" cy="47274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8CA5D7F-2BBF-62AA-EF94-38ADBC6EFD3A}"/>
              </a:ext>
            </a:extLst>
          </p:cNvPr>
          <p:cNvSpPr>
            <a:spLocks noGrp="1"/>
          </p:cNvSpPr>
          <p:nvPr>
            <p:ph type="title"/>
          </p:nvPr>
        </p:nvSpPr>
        <p:spPr>
          <a:xfrm>
            <a:off x="1828799" y="1489778"/>
            <a:ext cx="8534399" cy="3047507"/>
          </a:xfrm>
        </p:spPr>
        <p:txBody>
          <a:bodyPr vert="horz" lIns="91440" tIns="45720" rIns="91440" bIns="45720" rtlCol="0" anchor="ctr">
            <a:normAutofit/>
          </a:bodyPr>
          <a:lstStyle/>
          <a:p>
            <a:r>
              <a:rPr lang="en-US" sz="3300"/>
              <a:t>What components/performers (staff/departments/facilities/organizations) are most involved in achieving the business goals specified above? Which components affect the problem area identified above? </a:t>
            </a:r>
          </a:p>
        </p:txBody>
      </p:sp>
    </p:spTree>
    <p:extLst>
      <p:ext uri="{BB962C8B-B14F-4D97-AF65-F5344CB8AC3E}">
        <p14:creationId xmlns:p14="http://schemas.microsoft.com/office/powerpoint/2010/main" val="4062382307"/>
      </p:ext>
    </p:extLst>
  </p:cSld>
  <p:clrMapOvr>
    <a:masterClrMapping/>
  </p:clrMapOvr>
</p:sld>
</file>

<file path=ppt/theme/theme1.xml><?xml version="1.0" encoding="utf-8"?>
<a:theme xmlns:a="http://schemas.openxmlformats.org/drawingml/2006/main" name="PrismaticVTI">
  <a:themeElements>
    <a:clrScheme name="AnalogousFromDarkSeedLeftStep">
      <a:dk1>
        <a:srgbClr val="000000"/>
      </a:dk1>
      <a:lt1>
        <a:srgbClr val="FFFFFF"/>
      </a:lt1>
      <a:dk2>
        <a:srgbClr val="393620"/>
      </a:dk2>
      <a:lt2>
        <a:srgbClr val="E8E2E7"/>
      </a:lt2>
      <a:accent1>
        <a:srgbClr val="47B662"/>
      </a:accent1>
      <a:accent2>
        <a:srgbClr val="50B13B"/>
      </a:accent2>
      <a:accent3>
        <a:srgbClr val="83AE44"/>
      </a:accent3>
      <a:accent4>
        <a:srgbClr val="A7A537"/>
      </a:accent4>
      <a:accent5>
        <a:srgbClr val="C3904D"/>
      </a:accent5>
      <a:accent6>
        <a:srgbClr val="B14D3B"/>
      </a:accent6>
      <a:hlink>
        <a:srgbClr val="9A7F33"/>
      </a:hlink>
      <a:folHlink>
        <a:srgbClr val="7F7F7F"/>
      </a:folHlink>
    </a:clrScheme>
    <a:fontScheme name="Custom 166">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smaticVTI" id="{DA44D624-A564-4DE8-8446-0CD5C485C979}" vid="{8B2B1550-B69C-4156-BAEC-B2E559F94BDB}"/>
    </a:ext>
  </a:extLst>
</a:theme>
</file>

<file path=docProps/app.xml><?xml version="1.0" encoding="utf-8"?>
<Properties xmlns="http://schemas.openxmlformats.org/officeDocument/2006/extended-properties" xmlns:vt="http://schemas.openxmlformats.org/officeDocument/2006/docPropsVTypes">
  <Template>{D73095CA-9A7F-0E45-A76C-FA2E6D682817}tf10001058</Template>
  <TotalTime>0</TotalTime>
  <Words>303</Words>
  <Application>Microsoft Macintosh PowerPoint</Application>
  <PresentationFormat>Widescreen</PresentationFormat>
  <Paragraphs>15</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Aharoni</vt:lpstr>
      <vt:lpstr>Arial</vt:lpstr>
      <vt:lpstr>Avenir Next LT Pro</vt:lpstr>
      <vt:lpstr>PrismaticVTI</vt:lpstr>
      <vt:lpstr>Critical questions</vt:lpstr>
      <vt:lpstr>What is the organizational business need/goal? What is the organization trying to accomplish? </vt:lpstr>
      <vt:lpstr>What types and how many levels of goals are we dealing with? </vt:lpstr>
      <vt:lpstr>What is the timeline for achieving the organizational goal? </vt:lpstr>
      <vt:lpstr>What is the performance issue or problem that needs to be addressed? Or, what performance problem is most important to fix in order to reach this organizational goal? </vt:lpstr>
      <vt:lpstr>What would be the results if this problem were addressed? What would the situation look like if there was no problem? (The answer to this question should re-confirm what the organization is trying to accomplish and/or expected outcomes of the process.) </vt:lpstr>
      <vt:lpstr>What are the possible causes and solutions? </vt:lpstr>
      <vt:lpstr>Do the stakeholders all see the problem and the goal in the same way? If not, what are the differences in perspective? How will the stakeholder group come to an agreement on the general issue and organizational goal to be addressed? </vt:lpstr>
      <vt:lpstr>What components/performers (staff/departments/facilities/organizations) are most involved in achieving the business goals specified above? Which components affect the problem area identified above? </vt:lpstr>
      <vt:lpstr>How would improved staff or organizational performance help us reach these goals? </vt:lpstr>
      <vt:lpstr>How is good performance rewarded or recognized? What consequences are present for poor performance? How well do employees understand what kinds of performance will result in rewards, recognition or negative consequences? </vt:lpstr>
      <vt:lpstr>Do the mission of the organization and various aspects of the job motivate the employee to perform well? </vt:lpstr>
      <vt:lpstr>What are the national policies, regulations, standards, and professional scopes of work that organizations and employees must adhere to?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questions</dc:title>
  <dc:creator>Shuronjit Biswas Sumon</dc:creator>
  <cp:lastModifiedBy>Shuronjit Biswas Sumon</cp:lastModifiedBy>
  <cp:revision>1</cp:revision>
  <dcterms:created xsi:type="dcterms:W3CDTF">2022-09-05T08:06:20Z</dcterms:created>
  <dcterms:modified xsi:type="dcterms:W3CDTF">2022-09-05T08:18:18Z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2022-09-05T08:18:18Z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3561e77b-5752-499a-8ea4-fe11f9be4c7a</vt:lpwstr>
  </property>
  <property fmtid="{D5CDD505-2E9C-101B-9397-08002B2CF9AE}" pid="7" name="MSIP_Label_defa4170-0d19-0005-0004-bc88714345d2_ActionId">
    <vt:lpwstr>c686053e-20d2-4e1e-93ce-d1fff9bcf6e3</vt:lpwstr>
  </property>
  <property fmtid="{D5CDD505-2E9C-101B-9397-08002B2CF9AE}" pid="8" name="MSIP_Label_defa4170-0d19-0005-0004-bc88714345d2_ContentBits">
    <vt:lpwstr>0</vt:lpwstr>
  </property>
</Properties>
</file>