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9CE9B-6025-4740-9ACF-307E85B95A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87940D-2E63-41CF-B769-EBF4F5E3AF07}">
      <dgm:prSet/>
      <dgm:spPr/>
      <dgm:t>
        <a:bodyPr/>
        <a:lstStyle/>
        <a:p>
          <a:r>
            <a:rPr lang="en-US" b="1" i="1"/>
            <a:t>Data types to be protected</a:t>
          </a:r>
          <a:endParaRPr lang="en-US"/>
        </a:p>
      </dgm:t>
    </dgm:pt>
    <dgm:pt modelId="{EDF343D0-A112-48CE-83EE-8EDD8A830EE5}" type="parTrans" cxnId="{6DF02EF8-460B-4B7B-8DAF-CAA9FD7C1B65}">
      <dgm:prSet/>
      <dgm:spPr/>
      <dgm:t>
        <a:bodyPr/>
        <a:lstStyle/>
        <a:p>
          <a:endParaRPr lang="en-US"/>
        </a:p>
      </dgm:t>
    </dgm:pt>
    <dgm:pt modelId="{E89B9ECC-B376-437E-8D09-D001FD781197}" type="sibTrans" cxnId="{6DF02EF8-460B-4B7B-8DAF-CAA9FD7C1B65}">
      <dgm:prSet/>
      <dgm:spPr/>
      <dgm:t>
        <a:bodyPr/>
        <a:lstStyle/>
        <a:p>
          <a:endParaRPr lang="en-US"/>
        </a:p>
      </dgm:t>
    </dgm:pt>
    <dgm:pt modelId="{7794062B-ED29-47D5-94E1-D762630BA3B9}">
      <dgm:prSet/>
      <dgm:spPr/>
      <dgm:t>
        <a:bodyPr/>
        <a:lstStyle/>
        <a:p>
          <a:r>
            <a:rPr lang="en-US" b="1" i="1"/>
            <a:t>Customer database stored on system, however, no bank details stored.</a:t>
          </a:r>
          <a:endParaRPr lang="en-US"/>
        </a:p>
      </dgm:t>
    </dgm:pt>
    <dgm:pt modelId="{BAE3ABCB-595C-4622-8025-FA2FA5E67E87}" type="parTrans" cxnId="{ABF5F3F9-CC42-4F2C-B5DE-326B6EC06182}">
      <dgm:prSet/>
      <dgm:spPr/>
      <dgm:t>
        <a:bodyPr/>
        <a:lstStyle/>
        <a:p>
          <a:endParaRPr lang="en-US"/>
        </a:p>
      </dgm:t>
    </dgm:pt>
    <dgm:pt modelId="{CCECB49D-7044-42B0-86C7-458C1B776033}" type="sibTrans" cxnId="{ABF5F3F9-CC42-4F2C-B5DE-326B6EC06182}">
      <dgm:prSet/>
      <dgm:spPr/>
      <dgm:t>
        <a:bodyPr/>
        <a:lstStyle/>
        <a:p>
          <a:endParaRPr lang="en-US"/>
        </a:p>
      </dgm:t>
    </dgm:pt>
    <dgm:pt modelId="{67C689FC-A9F4-4F88-A4F4-FB92578D548D}">
      <dgm:prSet/>
      <dgm:spPr/>
      <dgm:t>
        <a:bodyPr/>
        <a:lstStyle/>
        <a:p>
          <a:r>
            <a:rPr lang="en-US" b="1" i="1"/>
            <a:t>Accounting system - Xero</a:t>
          </a:r>
          <a:endParaRPr lang="en-US"/>
        </a:p>
      </dgm:t>
    </dgm:pt>
    <dgm:pt modelId="{329924CD-E7A2-429F-B58D-091D94C0C0D4}" type="parTrans" cxnId="{D81B34D6-6A8B-4FE2-8481-106DE3C1C3F6}">
      <dgm:prSet/>
      <dgm:spPr/>
      <dgm:t>
        <a:bodyPr/>
        <a:lstStyle/>
        <a:p>
          <a:endParaRPr lang="en-US"/>
        </a:p>
      </dgm:t>
    </dgm:pt>
    <dgm:pt modelId="{85574184-9C10-4E26-87B3-829C0D48B6A1}" type="sibTrans" cxnId="{D81B34D6-6A8B-4FE2-8481-106DE3C1C3F6}">
      <dgm:prSet/>
      <dgm:spPr/>
      <dgm:t>
        <a:bodyPr/>
        <a:lstStyle/>
        <a:p>
          <a:endParaRPr lang="en-US"/>
        </a:p>
      </dgm:t>
    </dgm:pt>
    <dgm:pt modelId="{43D34DD4-4AE3-4ADF-860C-9EBDA5839058}">
      <dgm:prSet/>
      <dgm:spPr/>
      <dgm:t>
        <a:bodyPr/>
        <a:lstStyle/>
        <a:p>
          <a:r>
            <a:rPr lang="en-US" b="1" i="1"/>
            <a:t>Files associated with graphic design to Security levels required</a:t>
          </a:r>
          <a:endParaRPr lang="en-US"/>
        </a:p>
      </dgm:t>
    </dgm:pt>
    <dgm:pt modelId="{03ADBC12-308E-4A74-8952-C1FF5DA57B86}" type="parTrans" cxnId="{F721A1D2-E9A1-4F93-893E-F6B1FC262A3C}">
      <dgm:prSet/>
      <dgm:spPr/>
      <dgm:t>
        <a:bodyPr/>
        <a:lstStyle/>
        <a:p>
          <a:endParaRPr lang="en-US"/>
        </a:p>
      </dgm:t>
    </dgm:pt>
    <dgm:pt modelId="{1B6A1C78-987A-4E78-82E0-4903695EF97A}" type="sibTrans" cxnId="{F721A1D2-E9A1-4F93-893E-F6B1FC262A3C}">
      <dgm:prSet/>
      <dgm:spPr/>
      <dgm:t>
        <a:bodyPr/>
        <a:lstStyle/>
        <a:p>
          <a:endParaRPr lang="en-US"/>
        </a:p>
      </dgm:t>
    </dgm:pt>
    <dgm:pt modelId="{C4CF625C-3DEB-44B4-B6B1-A9E87B4965FD}">
      <dgm:prSet/>
      <dgm:spPr/>
      <dgm:t>
        <a:bodyPr/>
        <a:lstStyle/>
        <a:p>
          <a:r>
            <a:rPr lang="en-US" b="1" i="1"/>
            <a:t>Set for one user as a single business owner to Secure boundary requirements</a:t>
          </a:r>
          <a:endParaRPr lang="en-US"/>
        </a:p>
      </dgm:t>
    </dgm:pt>
    <dgm:pt modelId="{34A1D6F9-CE93-41B1-BB83-6F7F3A7799FB}" type="parTrans" cxnId="{AF52584D-7576-463E-849D-09A3A606F62C}">
      <dgm:prSet/>
      <dgm:spPr/>
      <dgm:t>
        <a:bodyPr/>
        <a:lstStyle/>
        <a:p>
          <a:endParaRPr lang="en-US"/>
        </a:p>
      </dgm:t>
    </dgm:pt>
    <dgm:pt modelId="{62209AF0-CFE4-4097-BBF6-0E98F0ACEDA5}" type="sibTrans" cxnId="{AF52584D-7576-463E-849D-09A3A606F62C}">
      <dgm:prSet/>
      <dgm:spPr/>
      <dgm:t>
        <a:bodyPr/>
        <a:lstStyle/>
        <a:p>
          <a:endParaRPr lang="en-US"/>
        </a:p>
      </dgm:t>
    </dgm:pt>
    <dgm:pt modelId="{59DA91B5-7158-49D8-B86A-B25155A8C786}">
      <dgm:prSet/>
      <dgm:spPr/>
      <dgm:t>
        <a:bodyPr/>
        <a:lstStyle/>
        <a:p>
          <a:r>
            <a:rPr lang="en-US" b="1" i="1"/>
            <a:t>Must control input and outputs of digital estate.</a:t>
          </a:r>
          <a:endParaRPr lang="en-US"/>
        </a:p>
      </dgm:t>
    </dgm:pt>
    <dgm:pt modelId="{1868B2CC-82C0-490E-A900-A99742ACA5B0}" type="parTrans" cxnId="{31B90302-D055-4096-9C6D-4A56286B7DE8}">
      <dgm:prSet/>
      <dgm:spPr/>
      <dgm:t>
        <a:bodyPr/>
        <a:lstStyle/>
        <a:p>
          <a:endParaRPr lang="en-US"/>
        </a:p>
      </dgm:t>
    </dgm:pt>
    <dgm:pt modelId="{F4FFC209-7152-4663-9457-DD25C940F48A}" type="sibTrans" cxnId="{31B90302-D055-4096-9C6D-4A56286B7DE8}">
      <dgm:prSet/>
      <dgm:spPr/>
      <dgm:t>
        <a:bodyPr/>
        <a:lstStyle/>
        <a:p>
          <a:endParaRPr lang="en-US"/>
        </a:p>
      </dgm:t>
    </dgm:pt>
    <dgm:pt modelId="{973C8A31-2193-45BB-A17D-7E0DE59D3BF3}">
      <dgm:prSet/>
      <dgm:spPr/>
      <dgm:t>
        <a:bodyPr/>
        <a:lstStyle/>
        <a:p>
          <a:r>
            <a:rPr lang="en-US" b="1" i="1"/>
            <a:t>Further, describe the mission-critical network servers that are part of the infrastructure, through service provider i.e. Xero and Onedrive</a:t>
          </a:r>
          <a:br>
            <a:rPr lang="en-US"/>
          </a:br>
          <a:endParaRPr lang="en-US"/>
        </a:p>
      </dgm:t>
    </dgm:pt>
    <dgm:pt modelId="{D3D7ADCE-6982-48EF-B3C1-F04528C9E748}" type="parTrans" cxnId="{02D8ABC4-3647-42A7-A115-F4C80916DA7D}">
      <dgm:prSet/>
      <dgm:spPr/>
      <dgm:t>
        <a:bodyPr/>
        <a:lstStyle/>
        <a:p>
          <a:endParaRPr lang="en-US"/>
        </a:p>
      </dgm:t>
    </dgm:pt>
    <dgm:pt modelId="{D827A89B-6BD3-4A4E-9CD4-A149A59FC347}" type="sibTrans" cxnId="{02D8ABC4-3647-42A7-A115-F4C80916DA7D}">
      <dgm:prSet/>
      <dgm:spPr/>
      <dgm:t>
        <a:bodyPr/>
        <a:lstStyle/>
        <a:p>
          <a:endParaRPr lang="en-US"/>
        </a:p>
      </dgm:t>
    </dgm:pt>
    <dgm:pt modelId="{EB9D50F6-07DF-5A4C-AFDD-93CD3424ED75}" type="pres">
      <dgm:prSet presAssocID="{E619CE9B-6025-4740-9ACF-307E85B95A92}" presName="linear" presStyleCnt="0">
        <dgm:presLayoutVars>
          <dgm:animLvl val="lvl"/>
          <dgm:resizeHandles val="exact"/>
        </dgm:presLayoutVars>
      </dgm:prSet>
      <dgm:spPr/>
    </dgm:pt>
    <dgm:pt modelId="{065A4339-4160-7740-912F-F92F50021324}" type="pres">
      <dgm:prSet presAssocID="{3887940D-2E63-41CF-B769-EBF4F5E3AF07}" presName="parentText" presStyleLbl="node1" presStyleIdx="0" presStyleCnt="7">
        <dgm:presLayoutVars>
          <dgm:chMax val="0"/>
          <dgm:bulletEnabled val="1"/>
        </dgm:presLayoutVars>
      </dgm:prSet>
      <dgm:spPr/>
    </dgm:pt>
    <dgm:pt modelId="{70EA879A-07E7-7846-B7D9-810FFED6BBC7}" type="pres">
      <dgm:prSet presAssocID="{E89B9ECC-B376-437E-8D09-D001FD781197}" presName="spacer" presStyleCnt="0"/>
      <dgm:spPr/>
    </dgm:pt>
    <dgm:pt modelId="{6417F0BE-3CEF-7747-AB20-AD0D9FE6D4C8}" type="pres">
      <dgm:prSet presAssocID="{7794062B-ED29-47D5-94E1-D762630BA3B9}" presName="parentText" presStyleLbl="node1" presStyleIdx="1" presStyleCnt="7">
        <dgm:presLayoutVars>
          <dgm:chMax val="0"/>
          <dgm:bulletEnabled val="1"/>
        </dgm:presLayoutVars>
      </dgm:prSet>
      <dgm:spPr/>
    </dgm:pt>
    <dgm:pt modelId="{C9EEEA66-4823-9D45-819F-3FB6E92EF4BD}" type="pres">
      <dgm:prSet presAssocID="{CCECB49D-7044-42B0-86C7-458C1B776033}" presName="spacer" presStyleCnt="0"/>
      <dgm:spPr/>
    </dgm:pt>
    <dgm:pt modelId="{B5B29CC2-D730-DB4A-9B26-4E4643CB7467}" type="pres">
      <dgm:prSet presAssocID="{67C689FC-A9F4-4F88-A4F4-FB92578D548D}" presName="parentText" presStyleLbl="node1" presStyleIdx="2" presStyleCnt="7">
        <dgm:presLayoutVars>
          <dgm:chMax val="0"/>
          <dgm:bulletEnabled val="1"/>
        </dgm:presLayoutVars>
      </dgm:prSet>
      <dgm:spPr/>
    </dgm:pt>
    <dgm:pt modelId="{9E45C97E-866D-D94E-8AEA-60A0D74E0BF0}" type="pres">
      <dgm:prSet presAssocID="{85574184-9C10-4E26-87B3-829C0D48B6A1}" presName="spacer" presStyleCnt="0"/>
      <dgm:spPr/>
    </dgm:pt>
    <dgm:pt modelId="{0AA3472A-1118-1F47-9DB7-556A078966D9}" type="pres">
      <dgm:prSet presAssocID="{43D34DD4-4AE3-4ADF-860C-9EBDA5839058}" presName="parentText" presStyleLbl="node1" presStyleIdx="3" presStyleCnt="7">
        <dgm:presLayoutVars>
          <dgm:chMax val="0"/>
          <dgm:bulletEnabled val="1"/>
        </dgm:presLayoutVars>
      </dgm:prSet>
      <dgm:spPr/>
    </dgm:pt>
    <dgm:pt modelId="{86E2B87C-04E2-FA4A-AFE6-E8C77DEFEA9A}" type="pres">
      <dgm:prSet presAssocID="{1B6A1C78-987A-4E78-82E0-4903695EF97A}" presName="spacer" presStyleCnt="0"/>
      <dgm:spPr/>
    </dgm:pt>
    <dgm:pt modelId="{4971C07E-2DAB-914F-880C-CB896E0A6E07}" type="pres">
      <dgm:prSet presAssocID="{C4CF625C-3DEB-44B4-B6B1-A9E87B4965FD}" presName="parentText" presStyleLbl="node1" presStyleIdx="4" presStyleCnt="7">
        <dgm:presLayoutVars>
          <dgm:chMax val="0"/>
          <dgm:bulletEnabled val="1"/>
        </dgm:presLayoutVars>
      </dgm:prSet>
      <dgm:spPr/>
    </dgm:pt>
    <dgm:pt modelId="{1B1FBFFD-4AF8-1C41-B6C0-C87BECFA7461}" type="pres">
      <dgm:prSet presAssocID="{62209AF0-CFE4-4097-BBF6-0E98F0ACEDA5}" presName="spacer" presStyleCnt="0"/>
      <dgm:spPr/>
    </dgm:pt>
    <dgm:pt modelId="{2FAF8DBB-7969-AA46-89E6-DB07D7930E6C}" type="pres">
      <dgm:prSet presAssocID="{59DA91B5-7158-49D8-B86A-B25155A8C786}" presName="parentText" presStyleLbl="node1" presStyleIdx="5" presStyleCnt="7">
        <dgm:presLayoutVars>
          <dgm:chMax val="0"/>
          <dgm:bulletEnabled val="1"/>
        </dgm:presLayoutVars>
      </dgm:prSet>
      <dgm:spPr/>
    </dgm:pt>
    <dgm:pt modelId="{7522F788-E169-6848-A358-92C83436590B}" type="pres">
      <dgm:prSet presAssocID="{F4FFC209-7152-4663-9457-DD25C940F48A}" presName="spacer" presStyleCnt="0"/>
      <dgm:spPr/>
    </dgm:pt>
    <dgm:pt modelId="{C90DFCD0-9D09-7546-8FCE-5221DCED03FA}" type="pres">
      <dgm:prSet presAssocID="{973C8A31-2193-45BB-A17D-7E0DE59D3BF3}" presName="parentText" presStyleLbl="node1" presStyleIdx="6" presStyleCnt="7">
        <dgm:presLayoutVars>
          <dgm:chMax val="0"/>
          <dgm:bulletEnabled val="1"/>
        </dgm:presLayoutVars>
      </dgm:prSet>
      <dgm:spPr/>
    </dgm:pt>
  </dgm:ptLst>
  <dgm:cxnLst>
    <dgm:cxn modelId="{954CDD01-E647-F44B-99A5-7C51558BC7F3}" type="presOf" srcId="{E619CE9B-6025-4740-9ACF-307E85B95A92}" destId="{EB9D50F6-07DF-5A4C-AFDD-93CD3424ED75}" srcOrd="0" destOrd="0" presId="urn:microsoft.com/office/officeart/2005/8/layout/vList2"/>
    <dgm:cxn modelId="{31B90302-D055-4096-9C6D-4A56286B7DE8}" srcId="{E619CE9B-6025-4740-9ACF-307E85B95A92}" destId="{59DA91B5-7158-49D8-B86A-B25155A8C786}" srcOrd="5" destOrd="0" parTransId="{1868B2CC-82C0-490E-A900-A99742ACA5B0}" sibTransId="{F4FFC209-7152-4663-9457-DD25C940F48A}"/>
    <dgm:cxn modelId="{6A00660D-CCBE-7747-B46D-9951190C7F65}" type="presOf" srcId="{7794062B-ED29-47D5-94E1-D762630BA3B9}" destId="{6417F0BE-3CEF-7747-AB20-AD0D9FE6D4C8}" srcOrd="0" destOrd="0" presId="urn:microsoft.com/office/officeart/2005/8/layout/vList2"/>
    <dgm:cxn modelId="{6FAFE340-203A-C247-A02B-848A40063953}" type="presOf" srcId="{C4CF625C-3DEB-44B4-B6B1-A9E87B4965FD}" destId="{4971C07E-2DAB-914F-880C-CB896E0A6E07}" srcOrd="0" destOrd="0" presId="urn:microsoft.com/office/officeart/2005/8/layout/vList2"/>
    <dgm:cxn modelId="{AF52584D-7576-463E-849D-09A3A606F62C}" srcId="{E619CE9B-6025-4740-9ACF-307E85B95A92}" destId="{C4CF625C-3DEB-44B4-B6B1-A9E87B4965FD}" srcOrd="4" destOrd="0" parTransId="{34A1D6F9-CE93-41B1-BB83-6F7F3A7799FB}" sibTransId="{62209AF0-CFE4-4097-BBF6-0E98F0ACEDA5}"/>
    <dgm:cxn modelId="{C9AB4793-D7FA-0942-805D-2D746648BA44}" type="presOf" srcId="{43D34DD4-4AE3-4ADF-860C-9EBDA5839058}" destId="{0AA3472A-1118-1F47-9DB7-556A078966D9}" srcOrd="0" destOrd="0" presId="urn:microsoft.com/office/officeart/2005/8/layout/vList2"/>
    <dgm:cxn modelId="{02D8ABC4-3647-42A7-A115-F4C80916DA7D}" srcId="{E619CE9B-6025-4740-9ACF-307E85B95A92}" destId="{973C8A31-2193-45BB-A17D-7E0DE59D3BF3}" srcOrd="6" destOrd="0" parTransId="{D3D7ADCE-6982-48EF-B3C1-F04528C9E748}" sibTransId="{D827A89B-6BD3-4A4E-9CD4-A149A59FC347}"/>
    <dgm:cxn modelId="{4DB04EC9-23B8-6047-B9E7-5F5E13D39B3C}" type="presOf" srcId="{3887940D-2E63-41CF-B769-EBF4F5E3AF07}" destId="{065A4339-4160-7740-912F-F92F50021324}" srcOrd="0" destOrd="0" presId="urn:microsoft.com/office/officeart/2005/8/layout/vList2"/>
    <dgm:cxn modelId="{27729FC9-B999-CB4F-BC8F-0A9A9CB4EFBA}" type="presOf" srcId="{59DA91B5-7158-49D8-B86A-B25155A8C786}" destId="{2FAF8DBB-7969-AA46-89E6-DB07D7930E6C}" srcOrd="0" destOrd="0" presId="urn:microsoft.com/office/officeart/2005/8/layout/vList2"/>
    <dgm:cxn modelId="{5EC7B0CE-2C63-344C-8C9B-F874649B1FDE}" type="presOf" srcId="{973C8A31-2193-45BB-A17D-7E0DE59D3BF3}" destId="{C90DFCD0-9D09-7546-8FCE-5221DCED03FA}" srcOrd="0" destOrd="0" presId="urn:microsoft.com/office/officeart/2005/8/layout/vList2"/>
    <dgm:cxn modelId="{F721A1D2-E9A1-4F93-893E-F6B1FC262A3C}" srcId="{E619CE9B-6025-4740-9ACF-307E85B95A92}" destId="{43D34DD4-4AE3-4ADF-860C-9EBDA5839058}" srcOrd="3" destOrd="0" parTransId="{03ADBC12-308E-4A74-8952-C1FF5DA57B86}" sibTransId="{1B6A1C78-987A-4E78-82E0-4903695EF97A}"/>
    <dgm:cxn modelId="{D81B34D6-6A8B-4FE2-8481-106DE3C1C3F6}" srcId="{E619CE9B-6025-4740-9ACF-307E85B95A92}" destId="{67C689FC-A9F4-4F88-A4F4-FB92578D548D}" srcOrd="2" destOrd="0" parTransId="{329924CD-E7A2-429F-B58D-091D94C0C0D4}" sibTransId="{85574184-9C10-4E26-87B3-829C0D48B6A1}"/>
    <dgm:cxn modelId="{9A622BF5-30D2-4843-846C-5B0525B2A894}" type="presOf" srcId="{67C689FC-A9F4-4F88-A4F4-FB92578D548D}" destId="{B5B29CC2-D730-DB4A-9B26-4E4643CB7467}" srcOrd="0" destOrd="0" presId="urn:microsoft.com/office/officeart/2005/8/layout/vList2"/>
    <dgm:cxn modelId="{6DF02EF8-460B-4B7B-8DAF-CAA9FD7C1B65}" srcId="{E619CE9B-6025-4740-9ACF-307E85B95A92}" destId="{3887940D-2E63-41CF-B769-EBF4F5E3AF07}" srcOrd="0" destOrd="0" parTransId="{EDF343D0-A112-48CE-83EE-8EDD8A830EE5}" sibTransId="{E89B9ECC-B376-437E-8D09-D001FD781197}"/>
    <dgm:cxn modelId="{ABF5F3F9-CC42-4F2C-B5DE-326B6EC06182}" srcId="{E619CE9B-6025-4740-9ACF-307E85B95A92}" destId="{7794062B-ED29-47D5-94E1-D762630BA3B9}" srcOrd="1" destOrd="0" parTransId="{BAE3ABCB-595C-4622-8025-FA2FA5E67E87}" sibTransId="{CCECB49D-7044-42B0-86C7-458C1B776033}"/>
    <dgm:cxn modelId="{ABBFABD3-A3A2-BB4C-8A01-6FB695747F30}" type="presParOf" srcId="{EB9D50F6-07DF-5A4C-AFDD-93CD3424ED75}" destId="{065A4339-4160-7740-912F-F92F50021324}" srcOrd="0" destOrd="0" presId="urn:microsoft.com/office/officeart/2005/8/layout/vList2"/>
    <dgm:cxn modelId="{E9DD8970-F2AD-464D-8A30-68BF166D0929}" type="presParOf" srcId="{EB9D50F6-07DF-5A4C-AFDD-93CD3424ED75}" destId="{70EA879A-07E7-7846-B7D9-810FFED6BBC7}" srcOrd="1" destOrd="0" presId="urn:microsoft.com/office/officeart/2005/8/layout/vList2"/>
    <dgm:cxn modelId="{86C2D7D5-86EF-2541-A83F-7A3E8DA934E2}" type="presParOf" srcId="{EB9D50F6-07DF-5A4C-AFDD-93CD3424ED75}" destId="{6417F0BE-3CEF-7747-AB20-AD0D9FE6D4C8}" srcOrd="2" destOrd="0" presId="urn:microsoft.com/office/officeart/2005/8/layout/vList2"/>
    <dgm:cxn modelId="{CD03F2EE-1552-D04C-AB08-417397602B10}" type="presParOf" srcId="{EB9D50F6-07DF-5A4C-AFDD-93CD3424ED75}" destId="{C9EEEA66-4823-9D45-819F-3FB6E92EF4BD}" srcOrd="3" destOrd="0" presId="urn:microsoft.com/office/officeart/2005/8/layout/vList2"/>
    <dgm:cxn modelId="{509E4106-6DEB-234E-9ADD-4B16E8368A20}" type="presParOf" srcId="{EB9D50F6-07DF-5A4C-AFDD-93CD3424ED75}" destId="{B5B29CC2-D730-DB4A-9B26-4E4643CB7467}" srcOrd="4" destOrd="0" presId="urn:microsoft.com/office/officeart/2005/8/layout/vList2"/>
    <dgm:cxn modelId="{CE7A0EE3-A792-4441-8A10-7B9792CDA59B}" type="presParOf" srcId="{EB9D50F6-07DF-5A4C-AFDD-93CD3424ED75}" destId="{9E45C97E-866D-D94E-8AEA-60A0D74E0BF0}" srcOrd="5" destOrd="0" presId="urn:microsoft.com/office/officeart/2005/8/layout/vList2"/>
    <dgm:cxn modelId="{BC5A715E-91A6-3C43-A99A-443D011C87F9}" type="presParOf" srcId="{EB9D50F6-07DF-5A4C-AFDD-93CD3424ED75}" destId="{0AA3472A-1118-1F47-9DB7-556A078966D9}" srcOrd="6" destOrd="0" presId="urn:microsoft.com/office/officeart/2005/8/layout/vList2"/>
    <dgm:cxn modelId="{C34FCA9C-1669-F540-8DD2-066BB11B1275}" type="presParOf" srcId="{EB9D50F6-07DF-5A4C-AFDD-93CD3424ED75}" destId="{86E2B87C-04E2-FA4A-AFE6-E8C77DEFEA9A}" srcOrd="7" destOrd="0" presId="urn:microsoft.com/office/officeart/2005/8/layout/vList2"/>
    <dgm:cxn modelId="{C91F585D-A323-714E-A69F-CAC00A2AEF06}" type="presParOf" srcId="{EB9D50F6-07DF-5A4C-AFDD-93CD3424ED75}" destId="{4971C07E-2DAB-914F-880C-CB896E0A6E07}" srcOrd="8" destOrd="0" presId="urn:microsoft.com/office/officeart/2005/8/layout/vList2"/>
    <dgm:cxn modelId="{7ACA0EB0-2CDC-F04B-A127-BEB6F5EF11E7}" type="presParOf" srcId="{EB9D50F6-07DF-5A4C-AFDD-93CD3424ED75}" destId="{1B1FBFFD-4AF8-1C41-B6C0-C87BECFA7461}" srcOrd="9" destOrd="0" presId="urn:microsoft.com/office/officeart/2005/8/layout/vList2"/>
    <dgm:cxn modelId="{5FABE19D-89BB-FE4F-BB80-570480A7574C}" type="presParOf" srcId="{EB9D50F6-07DF-5A4C-AFDD-93CD3424ED75}" destId="{2FAF8DBB-7969-AA46-89E6-DB07D7930E6C}" srcOrd="10" destOrd="0" presId="urn:microsoft.com/office/officeart/2005/8/layout/vList2"/>
    <dgm:cxn modelId="{4735BB8B-F28A-5645-BC19-572B3F5140A1}" type="presParOf" srcId="{EB9D50F6-07DF-5A4C-AFDD-93CD3424ED75}" destId="{7522F788-E169-6848-A358-92C83436590B}" srcOrd="11" destOrd="0" presId="urn:microsoft.com/office/officeart/2005/8/layout/vList2"/>
    <dgm:cxn modelId="{F57443E3-77B0-3C40-99D3-6F32AD0706D4}" type="presParOf" srcId="{EB9D50F6-07DF-5A4C-AFDD-93CD3424ED75}" destId="{C90DFCD0-9D09-7546-8FCE-5221DCED03F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365EC-7B30-4758-A7C4-0C652CCCD4F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9A37EF-BDCE-42A5-B1A0-96182B7D65CA}">
      <dgm:prSet/>
      <dgm:spPr/>
      <dgm:t>
        <a:bodyPr/>
        <a:lstStyle/>
        <a:p>
          <a:r>
            <a:rPr lang="en-US"/>
            <a:t>There are several methods to group various sorts of cyber security monitoring, such as by taking into consideration: </a:t>
          </a:r>
        </a:p>
      </dgm:t>
    </dgm:pt>
    <dgm:pt modelId="{8BF38845-7F62-4F35-B187-E7444BAB51F8}" type="parTrans" cxnId="{888BAEAD-99C2-4AE0-86A4-FAFD7F50FC3D}">
      <dgm:prSet/>
      <dgm:spPr/>
      <dgm:t>
        <a:bodyPr/>
        <a:lstStyle/>
        <a:p>
          <a:endParaRPr lang="en-US"/>
        </a:p>
      </dgm:t>
    </dgm:pt>
    <dgm:pt modelId="{FCCA1370-A545-411A-AEC4-EF05B573A509}" type="sibTrans" cxnId="{888BAEAD-99C2-4AE0-86A4-FAFD7F50FC3D}">
      <dgm:prSet/>
      <dgm:spPr/>
      <dgm:t>
        <a:bodyPr/>
        <a:lstStyle/>
        <a:p>
          <a:endParaRPr lang="en-US"/>
        </a:p>
      </dgm:t>
    </dgm:pt>
    <dgm:pt modelId="{8F31C227-6993-4EF9-8768-D9B8E5D3C582}">
      <dgm:prSet/>
      <dgm:spPr/>
      <dgm:t>
        <a:bodyPr/>
        <a:lstStyle/>
        <a:p>
          <a:r>
            <a:rPr lang="en-US"/>
            <a:t>1. In-line monitoring (e.g. looking at traffic passing through a firewall)</a:t>
          </a:r>
        </a:p>
      </dgm:t>
    </dgm:pt>
    <dgm:pt modelId="{05811DEA-722F-4F14-8601-C1E95A0A5577}" type="parTrans" cxnId="{02A6FFF6-5349-444D-AD8D-FA367C663C57}">
      <dgm:prSet/>
      <dgm:spPr/>
      <dgm:t>
        <a:bodyPr/>
        <a:lstStyle/>
        <a:p>
          <a:endParaRPr lang="en-US"/>
        </a:p>
      </dgm:t>
    </dgm:pt>
    <dgm:pt modelId="{E0157880-61CC-4C3B-AA98-E6F6887C7CC8}" type="sibTrans" cxnId="{02A6FFF6-5349-444D-AD8D-FA367C663C57}">
      <dgm:prSet/>
      <dgm:spPr/>
      <dgm:t>
        <a:bodyPr/>
        <a:lstStyle/>
        <a:p>
          <a:endParaRPr lang="en-US"/>
        </a:p>
      </dgm:t>
    </dgm:pt>
    <dgm:pt modelId="{DE5538A9-F1AB-4D38-AB5B-7AA67D66553A}">
      <dgm:prSet/>
      <dgm:spPr/>
      <dgm:t>
        <a:bodyPr/>
        <a:lstStyle/>
        <a:p>
          <a:r>
            <a:rPr lang="en-US"/>
            <a:t>2. Not in line monitoring, which includes:</a:t>
          </a:r>
        </a:p>
      </dgm:t>
    </dgm:pt>
    <dgm:pt modelId="{1F35630D-90E1-4C68-9F6C-6440C9DE2966}" type="parTrans" cxnId="{9515A27F-17DE-4A08-8037-72DE47CD7DBF}">
      <dgm:prSet/>
      <dgm:spPr/>
      <dgm:t>
        <a:bodyPr/>
        <a:lstStyle/>
        <a:p>
          <a:endParaRPr lang="en-US"/>
        </a:p>
      </dgm:t>
    </dgm:pt>
    <dgm:pt modelId="{FA65A593-82DA-435D-B805-C396CAB6A15C}" type="sibTrans" cxnId="{9515A27F-17DE-4A08-8037-72DE47CD7DBF}">
      <dgm:prSet/>
      <dgm:spPr/>
      <dgm:t>
        <a:bodyPr/>
        <a:lstStyle/>
        <a:p>
          <a:endParaRPr lang="en-US"/>
        </a:p>
      </dgm:t>
    </dgm:pt>
    <dgm:pt modelId="{F47F3A4A-DCBF-4A17-99D4-D846FEFEC25A}">
      <dgm:prSet/>
      <dgm:spPr/>
      <dgm:t>
        <a:bodyPr/>
        <a:lstStyle/>
        <a:p>
          <a:r>
            <a:rPr lang="en-US"/>
            <a:t>* Analyzing Information about activity based intrusion detection</a:t>
          </a:r>
        </a:p>
      </dgm:t>
    </dgm:pt>
    <dgm:pt modelId="{9C746438-C0CB-4A11-9755-92EFC7AEAFBD}" type="parTrans" cxnId="{822125AA-416F-438D-8F7C-C4479814FD49}">
      <dgm:prSet/>
      <dgm:spPr/>
      <dgm:t>
        <a:bodyPr/>
        <a:lstStyle/>
        <a:p>
          <a:endParaRPr lang="en-US"/>
        </a:p>
      </dgm:t>
    </dgm:pt>
    <dgm:pt modelId="{6933212D-B79F-43D5-B41E-C5B2B4742E3A}" type="sibTrans" cxnId="{822125AA-416F-438D-8F7C-C4479814FD49}">
      <dgm:prSet/>
      <dgm:spPr/>
      <dgm:t>
        <a:bodyPr/>
        <a:lstStyle/>
        <a:p>
          <a:endParaRPr lang="en-US"/>
        </a:p>
      </dgm:t>
    </dgm:pt>
    <dgm:pt modelId="{EB563DB6-0944-4D6E-B57C-308D5FBDA681}">
      <dgm:prSet/>
      <dgm:spPr/>
      <dgm:t>
        <a:bodyPr/>
        <a:lstStyle/>
        <a:p>
          <a:r>
            <a:rPr lang="en-US"/>
            <a:t>* Employing heuristic-based rules</a:t>
          </a:r>
        </a:p>
      </dgm:t>
    </dgm:pt>
    <dgm:pt modelId="{22DDA15D-F139-4987-AD9D-0BF1BB76AF9F}" type="parTrans" cxnId="{C81300C7-6298-4705-A589-A1F6C663E56B}">
      <dgm:prSet/>
      <dgm:spPr/>
      <dgm:t>
        <a:bodyPr/>
        <a:lstStyle/>
        <a:p>
          <a:endParaRPr lang="en-US"/>
        </a:p>
      </dgm:t>
    </dgm:pt>
    <dgm:pt modelId="{7BAD0151-8E4C-416C-B932-54BD8E4B8744}" type="sibTrans" cxnId="{C81300C7-6298-4705-A589-A1F6C663E56B}">
      <dgm:prSet/>
      <dgm:spPr/>
      <dgm:t>
        <a:bodyPr/>
        <a:lstStyle/>
        <a:p>
          <a:endParaRPr lang="en-US"/>
        </a:p>
      </dgm:t>
    </dgm:pt>
    <dgm:pt modelId="{A772ED96-7FF3-4142-AFC8-81F86E0B5793}">
      <dgm:prSet/>
      <dgm:spPr/>
      <dgm:t>
        <a:bodyPr/>
        <a:lstStyle/>
        <a:p>
          <a:r>
            <a:rPr lang="en-US"/>
            <a:t>* Taking the Big data approach</a:t>
          </a:r>
        </a:p>
      </dgm:t>
    </dgm:pt>
    <dgm:pt modelId="{D9DB72D9-8E00-4360-9616-5492C346B400}" type="parTrans" cxnId="{4F709556-CD40-4D4B-A8E0-7E6823D1E78B}">
      <dgm:prSet/>
      <dgm:spPr/>
      <dgm:t>
        <a:bodyPr/>
        <a:lstStyle/>
        <a:p>
          <a:endParaRPr lang="en-US"/>
        </a:p>
      </dgm:t>
    </dgm:pt>
    <dgm:pt modelId="{36ECAFD8-BFFA-4BD3-BD3F-144F96C89BD5}" type="sibTrans" cxnId="{4F709556-CD40-4D4B-A8E0-7E6823D1E78B}">
      <dgm:prSet/>
      <dgm:spPr/>
      <dgm:t>
        <a:bodyPr/>
        <a:lstStyle/>
        <a:p>
          <a:endParaRPr lang="en-US"/>
        </a:p>
      </dgm:t>
    </dgm:pt>
    <dgm:pt modelId="{35D41EBA-5019-4DB8-9BE7-C228DCCB6DEB}">
      <dgm:prSet/>
      <dgm:spPr/>
      <dgm:t>
        <a:bodyPr/>
        <a:lstStyle/>
        <a:p>
          <a:r>
            <a:rPr lang="en-US"/>
            <a:t>Most respondents to the project survey said that their cyber security monitoring process covered their:</a:t>
          </a:r>
        </a:p>
      </dgm:t>
    </dgm:pt>
    <dgm:pt modelId="{C83C4EBF-049F-412E-B8DF-75EF68429C8E}" type="parTrans" cxnId="{5962B0AA-EC2F-40C6-B36F-EE2010B32434}">
      <dgm:prSet/>
      <dgm:spPr/>
      <dgm:t>
        <a:bodyPr/>
        <a:lstStyle/>
        <a:p>
          <a:endParaRPr lang="en-US"/>
        </a:p>
      </dgm:t>
    </dgm:pt>
    <dgm:pt modelId="{4482E770-8457-4988-BF83-009E8841A82A}" type="sibTrans" cxnId="{5962B0AA-EC2F-40C6-B36F-EE2010B32434}">
      <dgm:prSet/>
      <dgm:spPr/>
      <dgm:t>
        <a:bodyPr/>
        <a:lstStyle/>
        <a:p>
          <a:endParaRPr lang="en-US"/>
        </a:p>
      </dgm:t>
    </dgm:pt>
    <dgm:pt modelId="{5BF14DB1-F04B-4534-8B61-42BCDA007396}">
      <dgm:prSet/>
      <dgm:spPr/>
      <dgm:t>
        <a:bodyPr/>
        <a:lstStyle/>
        <a:p>
          <a:r>
            <a:rPr lang="en-US"/>
            <a:t>* Network perimeter</a:t>
          </a:r>
        </a:p>
      </dgm:t>
    </dgm:pt>
    <dgm:pt modelId="{F3E576B2-E2E6-47E8-8352-E9C4CDE14D3B}" type="parTrans" cxnId="{4005A9B8-0A51-4924-AC49-6BBF3E1A5818}">
      <dgm:prSet/>
      <dgm:spPr/>
      <dgm:t>
        <a:bodyPr/>
        <a:lstStyle/>
        <a:p>
          <a:endParaRPr lang="en-US"/>
        </a:p>
      </dgm:t>
    </dgm:pt>
    <dgm:pt modelId="{C5E335E0-1217-4642-8B1E-69AAD088FB63}" type="sibTrans" cxnId="{4005A9B8-0A51-4924-AC49-6BBF3E1A5818}">
      <dgm:prSet/>
      <dgm:spPr/>
      <dgm:t>
        <a:bodyPr/>
        <a:lstStyle/>
        <a:p>
          <a:endParaRPr lang="en-US"/>
        </a:p>
      </dgm:t>
    </dgm:pt>
    <dgm:pt modelId="{757238D4-AE5D-4653-A30C-9C72D3A62F60}">
      <dgm:prSet/>
      <dgm:spPr/>
      <dgm:t>
        <a:bodyPr/>
        <a:lstStyle/>
        <a:p>
          <a:r>
            <a:rPr lang="en-US"/>
            <a:t>* Endpoints (e.g. PCs and laptops)</a:t>
          </a:r>
        </a:p>
      </dgm:t>
    </dgm:pt>
    <dgm:pt modelId="{5C465F1F-CCD6-4D19-8587-7E65F3F4AB02}" type="parTrans" cxnId="{9BB18C07-EDDA-418D-8F71-72D9FAB62679}">
      <dgm:prSet/>
      <dgm:spPr/>
      <dgm:t>
        <a:bodyPr/>
        <a:lstStyle/>
        <a:p>
          <a:endParaRPr lang="en-US"/>
        </a:p>
      </dgm:t>
    </dgm:pt>
    <dgm:pt modelId="{3F931DEF-9EE2-456A-9B8A-B2120B42EE36}" type="sibTrans" cxnId="{9BB18C07-EDDA-418D-8F71-72D9FAB62679}">
      <dgm:prSet/>
      <dgm:spPr/>
      <dgm:t>
        <a:bodyPr/>
        <a:lstStyle/>
        <a:p>
          <a:endParaRPr lang="en-US"/>
        </a:p>
      </dgm:t>
    </dgm:pt>
    <dgm:pt modelId="{A99B500A-A8E7-47C8-B0D0-6817460B0B65}">
      <dgm:prSet/>
      <dgm:spPr/>
      <dgm:t>
        <a:bodyPr/>
        <a:lstStyle/>
        <a:p>
          <a:r>
            <a:rPr lang="en-US"/>
            <a:t>* Core devices and systems (internal)</a:t>
          </a:r>
        </a:p>
      </dgm:t>
    </dgm:pt>
    <dgm:pt modelId="{316D2A73-4730-4FBF-9FB9-DEF84C7DDCF0}" type="parTrans" cxnId="{3715F8C6-D04E-401E-964A-64393D120257}">
      <dgm:prSet/>
      <dgm:spPr/>
      <dgm:t>
        <a:bodyPr/>
        <a:lstStyle/>
        <a:p>
          <a:endParaRPr lang="en-US"/>
        </a:p>
      </dgm:t>
    </dgm:pt>
    <dgm:pt modelId="{AD081E0A-9C62-4F6B-A377-223C47C76529}" type="sibTrans" cxnId="{3715F8C6-D04E-401E-964A-64393D120257}">
      <dgm:prSet/>
      <dgm:spPr/>
      <dgm:t>
        <a:bodyPr/>
        <a:lstStyle/>
        <a:p>
          <a:endParaRPr lang="en-US"/>
        </a:p>
      </dgm:t>
    </dgm:pt>
    <dgm:pt modelId="{7BACF6DF-DE91-8742-91A4-87DA7CF9C04B}" type="pres">
      <dgm:prSet presAssocID="{FF9365EC-7B30-4758-A7C4-0C652CCCD4F7}" presName="linear" presStyleCnt="0">
        <dgm:presLayoutVars>
          <dgm:animLvl val="lvl"/>
          <dgm:resizeHandles val="exact"/>
        </dgm:presLayoutVars>
      </dgm:prSet>
      <dgm:spPr/>
    </dgm:pt>
    <dgm:pt modelId="{4EA1FF7D-D28D-C34E-A249-4D9C0A83FA9F}" type="pres">
      <dgm:prSet presAssocID="{B19A37EF-BDCE-42A5-B1A0-96182B7D65CA}" presName="parentText" presStyleLbl="node1" presStyleIdx="0" presStyleCnt="10">
        <dgm:presLayoutVars>
          <dgm:chMax val="0"/>
          <dgm:bulletEnabled val="1"/>
        </dgm:presLayoutVars>
      </dgm:prSet>
      <dgm:spPr/>
    </dgm:pt>
    <dgm:pt modelId="{2E7AEF38-3278-564C-AC5F-A0ABE3B93D58}" type="pres">
      <dgm:prSet presAssocID="{FCCA1370-A545-411A-AEC4-EF05B573A509}" presName="spacer" presStyleCnt="0"/>
      <dgm:spPr/>
    </dgm:pt>
    <dgm:pt modelId="{010157D2-C6BD-3A44-91DA-44093D8BCB06}" type="pres">
      <dgm:prSet presAssocID="{8F31C227-6993-4EF9-8768-D9B8E5D3C582}" presName="parentText" presStyleLbl="node1" presStyleIdx="1" presStyleCnt="10">
        <dgm:presLayoutVars>
          <dgm:chMax val="0"/>
          <dgm:bulletEnabled val="1"/>
        </dgm:presLayoutVars>
      </dgm:prSet>
      <dgm:spPr/>
    </dgm:pt>
    <dgm:pt modelId="{45A911E6-CCBA-A54B-B7B2-8286B69C58BB}" type="pres">
      <dgm:prSet presAssocID="{E0157880-61CC-4C3B-AA98-E6F6887C7CC8}" presName="spacer" presStyleCnt="0"/>
      <dgm:spPr/>
    </dgm:pt>
    <dgm:pt modelId="{4FBF006A-D4F0-F145-A22D-60DE5F13AE03}" type="pres">
      <dgm:prSet presAssocID="{DE5538A9-F1AB-4D38-AB5B-7AA67D66553A}" presName="parentText" presStyleLbl="node1" presStyleIdx="2" presStyleCnt="10">
        <dgm:presLayoutVars>
          <dgm:chMax val="0"/>
          <dgm:bulletEnabled val="1"/>
        </dgm:presLayoutVars>
      </dgm:prSet>
      <dgm:spPr/>
    </dgm:pt>
    <dgm:pt modelId="{24395E49-5C44-974B-AEC9-2A89D83B7C89}" type="pres">
      <dgm:prSet presAssocID="{FA65A593-82DA-435D-B805-C396CAB6A15C}" presName="spacer" presStyleCnt="0"/>
      <dgm:spPr/>
    </dgm:pt>
    <dgm:pt modelId="{E2294FF9-2283-504D-91BD-E24D8F6437ED}" type="pres">
      <dgm:prSet presAssocID="{F47F3A4A-DCBF-4A17-99D4-D846FEFEC25A}" presName="parentText" presStyleLbl="node1" presStyleIdx="3" presStyleCnt="10">
        <dgm:presLayoutVars>
          <dgm:chMax val="0"/>
          <dgm:bulletEnabled val="1"/>
        </dgm:presLayoutVars>
      </dgm:prSet>
      <dgm:spPr/>
    </dgm:pt>
    <dgm:pt modelId="{2F04C2CC-24B9-444F-B180-23158BCC31D3}" type="pres">
      <dgm:prSet presAssocID="{6933212D-B79F-43D5-B41E-C5B2B4742E3A}" presName="spacer" presStyleCnt="0"/>
      <dgm:spPr/>
    </dgm:pt>
    <dgm:pt modelId="{B7F6697F-0309-614B-9BAE-E22116DE578E}" type="pres">
      <dgm:prSet presAssocID="{EB563DB6-0944-4D6E-B57C-308D5FBDA681}" presName="parentText" presStyleLbl="node1" presStyleIdx="4" presStyleCnt="10">
        <dgm:presLayoutVars>
          <dgm:chMax val="0"/>
          <dgm:bulletEnabled val="1"/>
        </dgm:presLayoutVars>
      </dgm:prSet>
      <dgm:spPr/>
    </dgm:pt>
    <dgm:pt modelId="{FD668FAC-665E-EE48-A503-27CF7A83AB0B}" type="pres">
      <dgm:prSet presAssocID="{7BAD0151-8E4C-416C-B932-54BD8E4B8744}" presName="spacer" presStyleCnt="0"/>
      <dgm:spPr/>
    </dgm:pt>
    <dgm:pt modelId="{DD43CD55-CD0D-CF47-A66C-6C181FA4540D}" type="pres">
      <dgm:prSet presAssocID="{A772ED96-7FF3-4142-AFC8-81F86E0B5793}" presName="parentText" presStyleLbl="node1" presStyleIdx="5" presStyleCnt="10">
        <dgm:presLayoutVars>
          <dgm:chMax val="0"/>
          <dgm:bulletEnabled val="1"/>
        </dgm:presLayoutVars>
      </dgm:prSet>
      <dgm:spPr/>
    </dgm:pt>
    <dgm:pt modelId="{6855512C-F5F2-4141-A67A-E57DFBEBD6A9}" type="pres">
      <dgm:prSet presAssocID="{36ECAFD8-BFFA-4BD3-BD3F-144F96C89BD5}" presName="spacer" presStyleCnt="0"/>
      <dgm:spPr/>
    </dgm:pt>
    <dgm:pt modelId="{9A0C599C-3F4C-2144-AAB3-9F6EF1F6F765}" type="pres">
      <dgm:prSet presAssocID="{35D41EBA-5019-4DB8-9BE7-C228DCCB6DEB}" presName="parentText" presStyleLbl="node1" presStyleIdx="6" presStyleCnt="10">
        <dgm:presLayoutVars>
          <dgm:chMax val="0"/>
          <dgm:bulletEnabled val="1"/>
        </dgm:presLayoutVars>
      </dgm:prSet>
      <dgm:spPr/>
    </dgm:pt>
    <dgm:pt modelId="{22BB0215-9BB8-294F-8DC8-4FEE6063EEFE}" type="pres">
      <dgm:prSet presAssocID="{4482E770-8457-4988-BF83-009E8841A82A}" presName="spacer" presStyleCnt="0"/>
      <dgm:spPr/>
    </dgm:pt>
    <dgm:pt modelId="{EE37E769-6A98-2847-80EA-D6F74C4733AC}" type="pres">
      <dgm:prSet presAssocID="{5BF14DB1-F04B-4534-8B61-42BCDA007396}" presName="parentText" presStyleLbl="node1" presStyleIdx="7" presStyleCnt="10">
        <dgm:presLayoutVars>
          <dgm:chMax val="0"/>
          <dgm:bulletEnabled val="1"/>
        </dgm:presLayoutVars>
      </dgm:prSet>
      <dgm:spPr/>
    </dgm:pt>
    <dgm:pt modelId="{4C4C9CA6-C899-8645-9A0B-1A4808C8DCA7}" type="pres">
      <dgm:prSet presAssocID="{C5E335E0-1217-4642-8B1E-69AAD088FB63}" presName="spacer" presStyleCnt="0"/>
      <dgm:spPr/>
    </dgm:pt>
    <dgm:pt modelId="{2AD09E46-2AF4-514D-8C52-0A64F63A16A3}" type="pres">
      <dgm:prSet presAssocID="{757238D4-AE5D-4653-A30C-9C72D3A62F60}" presName="parentText" presStyleLbl="node1" presStyleIdx="8" presStyleCnt="10">
        <dgm:presLayoutVars>
          <dgm:chMax val="0"/>
          <dgm:bulletEnabled val="1"/>
        </dgm:presLayoutVars>
      </dgm:prSet>
      <dgm:spPr/>
    </dgm:pt>
    <dgm:pt modelId="{E3DCEE89-1277-FB4D-8651-E28FCCB74DAC}" type="pres">
      <dgm:prSet presAssocID="{3F931DEF-9EE2-456A-9B8A-B2120B42EE36}" presName="spacer" presStyleCnt="0"/>
      <dgm:spPr/>
    </dgm:pt>
    <dgm:pt modelId="{637BD803-EE70-904F-9473-D06887392F67}" type="pres">
      <dgm:prSet presAssocID="{A99B500A-A8E7-47C8-B0D0-6817460B0B65}" presName="parentText" presStyleLbl="node1" presStyleIdx="9" presStyleCnt="10">
        <dgm:presLayoutVars>
          <dgm:chMax val="0"/>
          <dgm:bulletEnabled val="1"/>
        </dgm:presLayoutVars>
      </dgm:prSet>
      <dgm:spPr/>
    </dgm:pt>
  </dgm:ptLst>
  <dgm:cxnLst>
    <dgm:cxn modelId="{9BB18C07-EDDA-418D-8F71-72D9FAB62679}" srcId="{FF9365EC-7B30-4758-A7C4-0C652CCCD4F7}" destId="{757238D4-AE5D-4653-A30C-9C72D3A62F60}" srcOrd="8" destOrd="0" parTransId="{5C465F1F-CCD6-4D19-8587-7E65F3F4AB02}" sibTransId="{3F931DEF-9EE2-456A-9B8A-B2120B42EE36}"/>
    <dgm:cxn modelId="{BA167235-ED78-6F41-9242-09B3E455932E}" type="presOf" srcId="{F47F3A4A-DCBF-4A17-99D4-D846FEFEC25A}" destId="{E2294FF9-2283-504D-91BD-E24D8F6437ED}" srcOrd="0" destOrd="0" presId="urn:microsoft.com/office/officeart/2005/8/layout/vList2"/>
    <dgm:cxn modelId="{EBF6C244-15C7-E046-BD57-20724C0BAEA3}" type="presOf" srcId="{B19A37EF-BDCE-42A5-B1A0-96182B7D65CA}" destId="{4EA1FF7D-D28D-C34E-A249-4D9C0A83FA9F}" srcOrd="0" destOrd="0" presId="urn:microsoft.com/office/officeart/2005/8/layout/vList2"/>
    <dgm:cxn modelId="{4F709556-CD40-4D4B-A8E0-7E6823D1E78B}" srcId="{FF9365EC-7B30-4758-A7C4-0C652CCCD4F7}" destId="{A772ED96-7FF3-4142-AFC8-81F86E0B5793}" srcOrd="5" destOrd="0" parTransId="{D9DB72D9-8E00-4360-9616-5492C346B400}" sibTransId="{36ECAFD8-BFFA-4BD3-BD3F-144F96C89BD5}"/>
    <dgm:cxn modelId="{EB1A516E-0899-2441-9489-6F18FA9D814E}" type="presOf" srcId="{EB563DB6-0944-4D6E-B57C-308D5FBDA681}" destId="{B7F6697F-0309-614B-9BAE-E22116DE578E}" srcOrd="0" destOrd="0" presId="urn:microsoft.com/office/officeart/2005/8/layout/vList2"/>
    <dgm:cxn modelId="{70D2C06E-4E31-4B45-BBC6-7141B45D4550}" type="presOf" srcId="{35D41EBA-5019-4DB8-9BE7-C228DCCB6DEB}" destId="{9A0C599C-3F4C-2144-AAB3-9F6EF1F6F765}" srcOrd="0" destOrd="0" presId="urn:microsoft.com/office/officeart/2005/8/layout/vList2"/>
    <dgm:cxn modelId="{9515A27F-17DE-4A08-8037-72DE47CD7DBF}" srcId="{FF9365EC-7B30-4758-A7C4-0C652CCCD4F7}" destId="{DE5538A9-F1AB-4D38-AB5B-7AA67D66553A}" srcOrd="2" destOrd="0" parTransId="{1F35630D-90E1-4C68-9F6C-6440C9DE2966}" sibTransId="{FA65A593-82DA-435D-B805-C396CAB6A15C}"/>
    <dgm:cxn modelId="{237D8982-8F6A-344E-BA92-7DB079F2EA24}" type="presOf" srcId="{757238D4-AE5D-4653-A30C-9C72D3A62F60}" destId="{2AD09E46-2AF4-514D-8C52-0A64F63A16A3}" srcOrd="0" destOrd="0" presId="urn:microsoft.com/office/officeart/2005/8/layout/vList2"/>
    <dgm:cxn modelId="{D0470883-A4A8-F849-AB37-6B1406AD8821}" type="presOf" srcId="{DE5538A9-F1AB-4D38-AB5B-7AA67D66553A}" destId="{4FBF006A-D4F0-F145-A22D-60DE5F13AE03}" srcOrd="0" destOrd="0" presId="urn:microsoft.com/office/officeart/2005/8/layout/vList2"/>
    <dgm:cxn modelId="{5BC4D58A-429B-9F4E-9AD3-02497ECA86A3}" type="presOf" srcId="{5BF14DB1-F04B-4534-8B61-42BCDA007396}" destId="{EE37E769-6A98-2847-80EA-D6F74C4733AC}" srcOrd="0" destOrd="0" presId="urn:microsoft.com/office/officeart/2005/8/layout/vList2"/>
    <dgm:cxn modelId="{822125AA-416F-438D-8F7C-C4479814FD49}" srcId="{FF9365EC-7B30-4758-A7C4-0C652CCCD4F7}" destId="{F47F3A4A-DCBF-4A17-99D4-D846FEFEC25A}" srcOrd="3" destOrd="0" parTransId="{9C746438-C0CB-4A11-9755-92EFC7AEAFBD}" sibTransId="{6933212D-B79F-43D5-B41E-C5B2B4742E3A}"/>
    <dgm:cxn modelId="{5962B0AA-EC2F-40C6-B36F-EE2010B32434}" srcId="{FF9365EC-7B30-4758-A7C4-0C652CCCD4F7}" destId="{35D41EBA-5019-4DB8-9BE7-C228DCCB6DEB}" srcOrd="6" destOrd="0" parTransId="{C83C4EBF-049F-412E-B8DF-75EF68429C8E}" sibTransId="{4482E770-8457-4988-BF83-009E8841A82A}"/>
    <dgm:cxn modelId="{888BAEAD-99C2-4AE0-86A4-FAFD7F50FC3D}" srcId="{FF9365EC-7B30-4758-A7C4-0C652CCCD4F7}" destId="{B19A37EF-BDCE-42A5-B1A0-96182B7D65CA}" srcOrd="0" destOrd="0" parTransId="{8BF38845-7F62-4F35-B187-E7444BAB51F8}" sibTransId="{FCCA1370-A545-411A-AEC4-EF05B573A509}"/>
    <dgm:cxn modelId="{3C7766B0-1DC6-9E43-B09E-E7E9E00FA083}" type="presOf" srcId="{A99B500A-A8E7-47C8-B0D0-6817460B0B65}" destId="{637BD803-EE70-904F-9473-D06887392F67}" srcOrd="0" destOrd="0" presId="urn:microsoft.com/office/officeart/2005/8/layout/vList2"/>
    <dgm:cxn modelId="{4005A9B8-0A51-4924-AC49-6BBF3E1A5818}" srcId="{FF9365EC-7B30-4758-A7C4-0C652CCCD4F7}" destId="{5BF14DB1-F04B-4534-8B61-42BCDA007396}" srcOrd="7" destOrd="0" parTransId="{F3E576B2-E2E6-47E8-8352-E9C4CDE14D3B}" sibTransId="{C5E335E0-1217-4642-8B1E-69AAD088FB63}"/>
    <dgm:cxn modelId="{041E3CBE-475C-CE4B-A5CB-8D0E3638D4D3}" type="presOf" srcId="{FF9365EC-7B30-4758-A7C4-0C652CCCD4F7}" destId="{7BACF6DF-DE91-8742-91A4-87DA7CF9C04B}" srcOrd="0" destOrd="0" presId="urn:microsoft.com/office/officeart/2005/8/layout/vList2"/>
    <dgm:cxn modelId="{F27702C2-4771-8541-9798-EA581ABE149D}" type="presOf" srcId="{8F31C227-6993-4EF9-8768-D9B8E5D3C582}" destId="{010157D2-C6BD-3A44-91DA-44093D8BCB06}" srcOrd="0" destOrd="0" presId="urn:microsoft.com/office/officeart/2005/8/layout/vList2"/>
    <dgm:cxn modelId="{3715F8C6-D04E-401E-964A-64393D120257}" srcId="{FF9365EC-7B30-4758-A7C4-0C652CCCD4F7}" destId="{A99B500A-A8E7-47C8-B0D0-6817460B0B65}" srcOrd="9" destOrd="0" parTransId="{316D2A73-4730-4FBF-9FB9-DEF84C7DDCF0}" sibTransId="{AD081E0A-9C62-4F6B-A377-223C47C76529}"/>
    <dgm:cxn modelId="{C81300C7-6298-4705-A589-A1F6C663E56B}" srcId="{FF9365EC-7B30-4758-A7C4-0C652CCCD4F7}" destId="{EB563DB6-0944-4D6E-B57C-308D5FBDA681}" srcOrd="4" destOrd="0" parTransId="{22DDA15D-F139-4987-AD9D-0BF1BB76AF9F}" sibTransId="{7BAD0151-8E4C-416C-B932-54BD8E4B8744}"/>
    <dgm:cxn modelId="{2CC16AE7-6024-F94F-81D9-BECDA6C54D14}" type="presOf" srcId="{A772ED96-7FF3-4142-AFC8-81F86E0B5793}" destId="{DD43CD55-CD0D-CF47-A66C-6C181FA4540D}" srcOrd="0" destOrd="0" presId="urn:microsoft.com/office/officeart/2005/8/layout/vList2"/>
    <dgm:cxn modelId="{02A6FFF6-5349-444D-AD8D-FA367C663C57}" srcId="{FF9365EC-7B30-4758-A7C4-0C652CCCD4F7}" destId="{8F31C227-6993-4EF9-8768-D9B8E5D3C582}" srcOrd="1" destOrd="0" parTransId="{05811DEA-722F-4F14-8601-C1E95A0A5577}" sibTransId="{E0157880-61CC-4C3B-AA98-E6F6887C7CC8}"/>
    <dgm:cxn modelId="{AC16FDF0-055F-254A-BED7-473A3B230F9A}" type="presParOf" srcId="{7BACF6DF-DE91-8742-91A4-87DA7CF9C04B}" destId="{4EA1FF7D-D28D-C34E-A249-4D9C0A83FA9F}" srcOrd="0" destOrd="0" presId="urn:microsoft.com/office/officeart/2005/8/layout/vList2"/>
    <dgm:cxn modelId="{991F6AE3-A806-994F-9013-45C7BADFC491}" type="presParOf" srcId="{7BACF6DF-DE91-8742-91A4-87DA7CF9C04B}" destId="{2E7AEF38-3278-564C-AC5F-A0ABE3B93D58}" srcOrd="1" destOrd="0" presId="urn:microsoft.com/office/officeart/2005/8/layout/vList2"/>
    <dgm:cxn modelId="{7AF144C6-E05E-2C47-AFF9-3557A9BD732F}" type="presParOf" srcId="{7BACF6DF-DE91-8742-91A4-87DA7CF9C04B}" destId="{010157D2-C6BD-3A44-91DA-44093D8BCB06}" srcOrd="2" destOrd="0" presId="urn:microsoft.com/office/officeart/2005/8/layout/vList2"/>
    <dgm:cxn modelId="{7545D750-EE08-3D4F-A707-D4ABAAE137AE}" type="presParOf" srcId="{7BACF6DF-DE91-8742-91A4-87DA7CF9C04B}" destId="{45A911E6-CCBA-A54B-B7B2-8286B69C58BB}" srcOrd="3" destOrd="0" presId="urn:microsoft.com/office/officeart/2005/8/layout/vList2"/>
    <dgm:cxn modelId="{CFBD7BFF-4CEC-D046-AF96-1A758CCDD543}" type="presParOf" srcId="{7BACF6DF-DE91-8742-91A4-87DA7CF9C04B}" destId="{4FBF006A-D4F0-F145-A22D-60DE5F13AE03}" srcOrd="4" destOrd="0" presId="urn:microsoft.com/office/officeart/2005/8/layout/vList2"/>
    <dgm:cxn modelId="{505E0E9D-E187-BA4C-8242-A65D3DB37393}" type="presParOf" srcId="{7BACF6DF-DE91-8742-91A4-87DA7CF9C04B}" destId="{24395E49-5C44-974B-AEC9-2A89D83B7C89}" srcOrd="5" destOrd="0" presId="urn:microsoft.com/office/officeart/2005/8/layout/vList2"/>
    <dgm:cxn modelId="{DB895C9B-5E0E-844E-B1E7-F120F340625A}" type="presParOf" srcId="{7BACF6DF-DE91-8742-91A4-87DA7CF9C04B}" destId="{E2294FF9-2283-504D-91BD-E24D8F6437ED}" srcOrd="6" destOrd="0" presId="urn:microsoft.com/office/officeart/2005/8/layout/vList2"/>
    <dgm:cxn modelId="{E006FA9D-446D-3940-8331-60F5DED6E36E}" type="presParOf" srcId="{7BACF6DF-DE91-8742-91A4-87DA7CF9C04B}" destId="{2F04C2CC-24B9-444F-B180-23158BCC31D3}" srcOrd="7" destOrd="0" presId="urn:microsoft.com/office/officeart/2005/8/layout/vList2"/>
    <dgm:cxn modelId="{9A9AE9D3-4C52-FA40-B16B-4185FC9705CF}" type="presParOf" srcId="{7BACF6DF-DE91-8742-91A4-87DA7CF9C04B}" destId="{B7F6697F-0309-614B-9BAE-E22116DE578E}" srcOrd="8" destOrd="0" presId="urn:microsoft.com/office/officeart/2005/8/layout/vList2"/>
    <dgm:cxn modelId="{856AA792-6063-E547-9410-2B93CE0BB7E9}" type="presParOf" srcId="{7BACF6DF-DE91-8742-91A4-87DA7CF9C04B}" destId="{FD668FAC-665E-EE48-A503-27CF7A83AB0B}" srcOrd="9" destOrd="0" presId="urn:microsoft.com/office/officeart/2005/8/layout/vList2"/>
    <dgm:cxn modelId="{B6870820-576B-6B4F-A788-0A7456D954A4}" type="presParOf" srcId="{7BACF6DF-DE91-8742-91A4-87DA7CF9C04B}" destId="{DD43CD55-CD0D-CF47-A66C-6C181FA4540D}" srcOrd="10" destOrd="0" presId="urn:microsoft.com/office/officeart/2005/8/layout/vList2"/>
    <dgm:cxn modelId="{76DFB18F-2BBB-0344-B529-96AC878488E3}" type="presParOf" srcId="{7BACF6DF-DE91-8742-91A4-87DA7CF9C04B}" destId="{6855512C-F5F2-4141-A67A-E57DFBEBD6A9}" srcOrd="11" destOrd="0" presId="urn:microsoft.com/office/officeart/2005/8/layout/vList2"/>
    <dgm:cxn modelId="{A8C9BD51-AD3D-9943-A9E8-215484E86DD6}" type="presParOf" srcId="{7BACF6DF-DE91-8742-91A4-87DA7CF9C04B}" destId="{9A0C599C-3F4C-2144-AAB3-9F6EF1F6F765}" srcOrd="12" destOrd="0" presId="urn:microsoft.com/office/officeart/2005/8/layout/vList2"/>
    <dgm:cxn modelId="{0C5FDBDC-C32B-5A4D-82EC-F3DA3DB6C818}" type="presParOf" srcId="{7BACF6DF-DE91-8742-91A4-87DA7CF9C04B}" destId="{22BB0215-9BB8-294F-8DC8-4FEE6063EEFE}" srcOrd="13" destOrd="0" presId="urn:microsoft.com/office/officeart/2005/8/layout/vList2"/>
    <dgm:cxn modelId="{38C0AE88-5A66-7449-9556-B91217DE76F2}" type="presParOf" srcId="{7BACF6DF-DE91-8742-91A4-87DA7CF9C04B}" destId="{EE37E769-6A98-2847-80EA-D6F74C4733AC}" srcOrd="14" destOrd="0" presId="urn:microsoft.com/office/officeart/2005/8/layout/vList2"/>
    <dgm:cxn modelId="{7D6E9BF3-4E5E-0C4D-BBAB-F4E41230E490}" type="presParOf" srcId="{7BACF6DF-DE91-8742-91A4-87DA7CF9C04B}" destId="{4C4C9CA6-C899-8645-9A0B-1A4808C8DCA7}" srcOrd="15" destOrd="0" presId="urn:microsoft.com/office/officeart/2005/8/layout/vList2"/>
    <dgm:cxn modelId="{87C5D633-9DCF-094C-918F-83D8621B637A}" type="presParOf" srcId="{7BACF6DF-DE91-8742-91A4-87DA7CF9C04B}" destId="{2AD09E46-2AF4-514D-8C52-0A64F63A16A3}" srcOrd="16" destOrd="0" presId="urn:microsoft.com/office/officeart/2005/8/layout/vList2"/>
    <dgm:cxn modelId="{068AA903-182B-7143-9C99-A1F0110DF78B}" type="presParOf" srcId="{7BACF6DF-DE91-8742-91A4-87DA7CF9C04B}" destId="{E3DCEE89-1277-FB4D-8651-E28FCCB74DAC}" srcOrd="17" destOrd="0" presId="urn:microsoft.com/office/officeart/2005/8/layout/vList2"/>
    <dgm:cxn modelId="{EED71C52-A858-0A48-A354-213CBC52AA6B}" type="presParOf" srcId="{7BACF6DF-DE91-8742-91A4-87DA7CF9C04B}" destId="{637BD803-EE70-904F-9473-D06887392F6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A4339-4160-7740-912F-F92F50021324}">
      <dsp:nvSpPr>
        <dsp:cNvPr id="0" name=""/>
        <dsp:cNvSpPr/>
      </dsp:nvSpPr>
      <dsp:spPr>
        <a:xfrm>
          <a:off x="0" y="60848"/>
          <a:ext cx="5334000" cy="7125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Data types to be protected</a:t>
          </a:r>
          <a:endParaRPr lang="en-US" sz="1300" kern="1200"/>
        </a:p>
      </dsp:txBody>
      <dsp:txXfrm>
        <a:off x="34783" y="95631"/>
        <a:ext cx="5264434" cy="642957"/>
      </dsp:txXfrm>
    </dsp:sp>
    <dsp:sp modelId="{6417F0BE-3CEF-7747-AB20-AD0D9FE6D4C8}">
      <dsp:nvSpPr>
        <dsp:cNvPr id="0" name=""/>
        <dsp:cNvSpPr/>
      </dsp:nvSpPr>
      <dsp:spPr>
        <a:xfrm>
          <a:off x="0" y="810811"/>
          <a:ext cx="5334000" cy="712523"/>
        </a:xfrm>
        <a:prstGeom prst="roundRect">
          <a:avLst/>
        </a:prstGeom>
        <a:solidFill>
          <a:schemeClr val="accent2">
            <a:hueOff val="-183896"/>
            <a:satOff val="256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Customer database stored on system, however, no bank details stored.</a:t>
          </a:r>
          <a:endParaRPr lang="en-US" sz="1300" kern="1200"/>
        </a:p>
      </dsp:txBody>
      <dsp:txXfrm>
        <a:off x="34783" y="845594"/>
        <a:ext cx="5264434" cy="642957"/>
      </dsp:txXfrm>
    </dsp:sp>
    <dsp:sp modelId="{B5B29CC2-D730-DB4A-9B26-4E4643CB7467}">
      <dsp:nvSpPr>
        <dsp:cNvPr id="0" name=""/>
        <dsp:cNvSpPr/>
      </dsp:nvSpPr>
      <dsp:spPr>
        <a:xfrm>
          <a:off x="0" y="1560774"/>
          <a:ext cx="5334000" cy="712523"/>
        </a:xfrm>
        <a:prstGeom prst="roundRect">
          <a:avLst/>
        </a:prstGeom>
        <a:solidFill>
          <a:schemeClr val="accent2">
            <a:hueOff val="-367791"/>
            <a:satOff val="513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Accounting system - Xero</a:t>
          </a:r>
          <a:endParaRPr lang="en-US" sz="1300" kern="1200"/>
        </a:p>
      </dsp:txBody>
      <dsp:txXfrm>
        <a:off x="34783" y="1595557"/>
        <a:ext cx="5264434" cy="642957"/>
      </dsp:txXfrm>
    </dsp:sp>
    <dsp:sp modelId="{0AA3472A-1118-1F47-9DB7-556A078966D9}">
      <dsp:nvSpPr>
        <dsp:cNvPr id="0" name=""/>
        <dsp:cNvSpPr/>
      </dsp:nvSpPr>
      <dsp:spPr>
        <a:xfrm>
          <a:off x="0" y="2310737"/>
          <a:ext cx="5334000" cy="712523"/>
        </a:xfrm>
        <a:prstGeom prst="roundRect">
          <a:avLst/>
        </a:prstGeom>
        <a:solidFill>
          <a:schemeClr val="accent2">
            <a:hueOff val="-551687"/>
            <a:satOff val="7704"/>
            <a:lumOff val="-4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Files associated with graphic design to Security levels required</a:t>
          </a:r>
          <a:endParaRPr lang="en-US" sz="1300" kern="1200"/>
        </a:p>
      </dsp:txBody>
      <dsp:txXfrm>
        <a:off x="34783" y="2345520"/>
        <a:ext cx="5264434" cy="642957"/>
      </dsp:txXfrm>
    </dsp:sp>
    <dsp:sp modelId="{4971C07E-2DAB-914F-880C-CB896E0A6E07}">
      <dsp:nvSpPr>
        <dsp:cNvPr id="0" name=""/>
        <dsp:cNvSpPr/>
      </dsp:nvSpPr>
      <dsp:spPr>
        <a:xfrm>
          <a:off x="0" y="3060701"/>
          <a:ext cx="5334000" cy="712523"/>
        </a:xfrm>
        <a:prstGeom prst="roundRect">
          <a:avLst/>
        </a:prstGeom>
        <a:solidFill>
          <a:schemeClr val="accent2">
            <a:hueOff val="-735582"/>
            <a:satOff val="10272"/>
            <a:lumOff val="-6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Set for one user as a single business owner to Secure boundary requirements</a:t>
          </a:r>
          <a:endParaRPr lang="en-US" sz="1300" kern="1200"/>
        </a:p>
      </dsp:txBody>
      <dsp:txXfrm>
        <a:off x="34783" y="3095484"/>
        <a:ext cx="5264434" cy="642957"/>
      </dsp:txXfrm>
    </dsp:sp>
    <dsp:sp modelId="{2FAF8DBB-7969-AA46-89E6-DB07D7930E6C}">
      <dsp:nvSpPr>
        <dsp:cNvPr id="0" name=""/>
        <dsp:cNvSpPr/>
      </dsp:nvSpPr>
      <dsp:spPr>
        <a:xfrm>
          <a:off x="0" y="3810664"/>
          <a:ext cx="5334000" cy="712523"/>
        </a:xfrm>
        <a:prstGeom prst="roundRect">
          <a:avLst/>
        </a:prstGeom>
        <a:solidFill>
          <a:schemeClr val="accent2">
            <a:hueOff val="-919478"/>
            <a:satOff val="12840"/>
            <a:lumOff val="-7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Must control input and outputs of digital estate.</a:t>
          </a:r>
          <a:endParaRPr lang="en-US" sz="1300" kern="1200"/>
        </a:p>
      </dsp:txBody>
      <dsp:txXfrm>
        <a:off x="34783" y="3845447"/>
        <a:ext cx="5264434" cy="642957"/>
      </dsp:txXfrm>
    </dsp:sp>
    <dsp:sp modelId="{C90DFCD0-9D09-7546-8FCE-5221DCED03FA}">
      <dsp:nvSpPr>
        <dsp:cNvPr id="0" name=""/>
        <dsp:cNvSpPr/>
      </dsp:nvSpPr>
      <dsp:spPr>
        <a:xfrm>
          <a:off x="0" y="4560627"/>
          <a:ext cx="5334000" cy="712523"/>
        </a:xfrm>
        <a:prstGeom prst="roundRect">
          <a:avLst/>
        </a:prstGeom>
        <a:solidFill>
          <a:schemeClr val="accent2">
            <a:hueOff val="-1103373"/>
            <a:satOff val="15408"/>
            <a:lumOff val="-94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a:t>Further, describe the mission-critical network servers that are part of the infrastructure, through service provider i.e. Xero and Onedrive</a:t>
          </a:r>
          <a:br>
            <a:rPr lang="en-US" sz="1300" kern="1200"/>
          </a:br>
          <a:endParaRPr lang="en-US" sz="1300" kern="1200"/>
        </a:p>
      </dsp:txBody>
      <dsp:txXfrm>
        <a:off x="34783" y="4595410"/>
        <a:ext cx="5264434" cy="642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1FF7D-D28D-C34E-A249-4D9C0A83FA9F}">
      <dsp:nvSpPr>
        <dsp:cNvPr id="0" name=""/>
        <dsp:cNvSpPr/>
      </dsp:nvSpPr>
      <dsp:spPr>
        <a:xfrm>
          <a:off x="0" y="124679"/>
          <a:ext cx="5334000" cy="4773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There are several methods to group various sorts of cyber security monitoring, such as by taking into consideration: </a:t>
          </a:r>
        </a:p>
      </dsp:txBody>
      <dsp:txXfrm>
        <a:off x="23303" y="147982"/>
        <a:ext cx="5287394" cy="430753"/>
      </dsp:txXfrm>
    </dsp:sp>
    <dsp:sp modelId="{010157D2-C6BD-3A44-91DA-44093D8BCB06}">
      <dsp:nvSpPr>
        <dsp:cNvPr id="0" name=""/>
        <dsp:cNvSpPr/>
      </dsp:nvSpPr>
      <dsp:spPr>
        <a:xfrm>
          <a:off x="0" y="636599"/>
          <a:ext cx="5334000" cy="477359"/>
        </a:xfrm>
        <a:prstGeom prst="roundRect">
          <a:avLst/>
        </a:prstGeom>
        <a:solidFill>
          <a:schemeClr val="accent2">
            <a:hueOff val="-122597"/>
            <a:satOff val="1712"/>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 In-line monitoring (e.g. looking at traffic passing through a firewall)</a:t>
          </a:r>
        </a:p>
      </dsp:txBody>
      <dsp:txXfrm>
        <a:off x="23303" y="659902"/>
        <a:ext cx="5287394" cy="430753"/>
      </dsp:txXfrm>
    </dsp:sp>
    <dsp:sp modelId="{4FBF006A-D4F0-F145-A22D-60DE5F13AE03}">
      <dsp:nvSpPr>
        <dsp:cNvPr id="0" name=""/>
        <dsp:cNvSpPr/>
      </dsp:nvSpPr>
      <dsp:spPr>
        <a:xfrm>
          <a:off x="0" y="1148519"/>
          <a:ext cx="5334000" cy="477359"/>
        </a:xfrm>
        <a:prstGeom prst="roundRect">
          <a:avLst/>
        </a:prstGeom>
        <a:solidFill>
          <a:schemeClr val="accent2">
            <a:hueOff val="-245194"/>
            <a:satOff val="3424"/>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2. Not in line monitoring, which includes:</a:t>
          </a:r>
        </a:p>
      </dsp:txBody>
      <dsp:txXfrm>
        <a:off x="23303" y="1171822"/>
        <a:ext cx="5287394" cy="430753"/>
      </dsp:txXfrm>
    </dsp:sp>
    <dsp:sp modelId="{E2294FF9-2283-504D-91BD-E24D8F6437ED}">
      <dsp:nvSpPr>
        <dsp:cNvPr id="0" name=""/>
        <dsp:cNvSpPr/>
      </dsp:nvSpPr>
      <dsp:spPr>
        <a:xfrm>
          <a:off x="0" y="1660439"/>
          <a:ext cx="5334000" cy="477359"/>
        </a:xfrm>
        <a:prstGeom prst="roundRect">
          <a:avLst/>
        </a:prstGeom>
        <a:solidFill>
          <a:schemeClr val="accent2">
            <a:hueOff val="-367791"/>
            <a:satOff val="5136"/>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Analyzing Information about activity based intrusion detection</a:t>
          </a:r>
        </a:p>
      </dsp:txBody>
      <dsp:txXfrm>
        <a:off x="23303" y="1683742"/>
        <a:ext cx="5287394" cy="430753"/>
      </dsp:txXfrm>
    </dsp:sp>
    <dsp:sp modelId="{B7F6697F-0309-614B-9BAE-E22116DE578E}">
      <dsp:nvSpPr>
        <dsp:cNvPr id="0" name=""/>
        <dsp:cNvSpPr/>
      </dsp:nvSpPr>
      <dsp:spPr>
        <a:xfrm>
          <a:off x="0" y="2172359"/>
          <a:ext cx="5334000" cy="477359"/>
        </a:xfrm>
        <a:prstGeom prst="roundRect">
          <a:avLst/>
        </a:prstGeom>
        <a:solidFill>
          <a:schemeClr val="accent2">
            <a:hueOff val="-490388"/>
            <a:satOff val="6848"/>
            <a:lumOff val="-41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Employing heuristic-based rules</a:t>
          </a:r>
        </a:p>
      </dsp:txBody>
      <dsp:txXfrm>
        <a:off x="23303" y="2195662"/>
        <a:ext cx="5287394" cy="430753"/>
      </dsp:txXfrm>
    </dsp:sp>
    <dsp:sp modelId="{DD43CD55-CD0D-CF47-A66C-6C181FA4540D}">
      <dsp:nvSpPr>
        <dsp:cNvPr id="0" name=""/>
        <dsp:cNvSpPr/>
      </dsp:nvSpPr>
      <dsp:spPr>
        <a:xfrm>
          <a:off x="0" y="2684279"/>
          <a:ext cx="5334000" cy="477359"/>
        </a:xfrm>
        <a:prstGeom prst="roundRect">
          <a:avLst/>
        </a:prstGeom>
        <a:solidFill>
          <a:schemeClr val="accent2">
            <a:hueOff val="-612985"/>
            <a:satOff val="8560"/>
            <a:lumOff val="-52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Taking the Big data approach</a:t>
          </a:r>
        </a:p>
      </dsp:txBody>
      <dsp:txXfrm>
        <a:off x="23303" y="2707582"/>
        <a:ext cx="5287394" cy="430753"/>
      </dsp:txXfrm>
    </dsp:sp>
    <dsp:sp modelId="{9A0C599C-3F4C-2144-AAB3-9F6EF1F6F765}">
      <dsp:nvSpPr>
        <dsp:cNvPr id="0" name=""/>
        <dsp:cNvSpPr/>
      </dsp:nvSpPr>
      <dsp:spPr>
        <a:xfrm>
          <a:off x="0" y="3196199"/>
          <a:ext cx="5334000" cy="477359"/>
        </a:xfrm>
        <a:prstGeom prst="roundRect">
          <a:avLst/>
        </a:prstGeom>
        <a:solidFill>
          <a:schemeClr val="accent2">
            <a:hueOff val="-735582"/>
            <a:satOff val="10272"/>
            <a:lumOff val="-6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Most respondents to the project survey said that their cyber security monitoring process covered their:</a:t>
          </a:r>
        </a:p>
      </dsp:txBody>
      <dsp:txXfrm>
        <a:off x="23303" y="3219502"/>
        <a:ext cx="5287394" cy="430753"/>
      </dsp:txXfrm>
    </dsp:sp>
    <dsp:sp modelId="{EE37E769-6A98-2847-80EA-D6F74C4733AC}">
      <dsp:nvSpPr>
        <dsp:cNvPr id="0" name=""/>
        <dsp:cNvSpPr/>
      </dsp:nvSpPr>
      <dsp:spPr>
        <a:xfrm>
          <a:off x="0" y="3708119"/>
          <a:ext cx="5334000" cy="477359"/>
        </a:xfrm>
        <a:prstGeom prst="roundRect">
          <a:avLst/>
        </a:prstGeom>
        <a:solidFill>
          <a:schemeClr val="accent2">
            <a:hueOff val="-858179"/>
            <a:satOff val="11984"/>
            <a:lumOff val="-7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Network perimeter</a:t>
          </a:r>
        </a:p>
      </dsp:txBody>
      <dsp:txXfrm>
        <a:off x="23303" y="3731422"/>
        <a:ext cx="5287394" cy="430753"/>
      </dsp:txXfrm>
    </dsp:sp>
    <dsp:sp modelId="{2AD09E46-2AF4-514D-8C52-0A64F63A16A3}">
      <dsp:nvSpPr>
        <dsp:cNvPr id="0" name=""/>
        <dsp:cNvSpPr/>
      </dsp:nvSpPr>
      <dsp:spPr>
        <a:xfrm>
          <a:off x="0" y="4220039"/>
          <a:ext cx="5334000" cy="477359"/>
        </a:xfrm>
        <a:prstGeom prst="roundRect">
          <a:avLst/>
        </a:prstGeom>
        <a:solidFill>
          <a:schemeClr val="accent2">
            <a:hueOff val="-980776"/>
            <a:satOff val="13696"/>
            <a:lumOff val="-83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Endpoints (e.g. PCs and laptops)</a:t>
          </a:r>
        </a:p>
      </dsp:txBody>
      <dsp:txXfrm>
        <a:off x="23303" y="4243342"/>
        <a:ext cx="5287394" cy="430753"/>
      </dsp:txXfrm>
    </dsp:sp>
    <dsp:sp modelId="{637BD803-EE70-904F-9473-D06887392F67}">
      <dsp:nvSpPr>
        <dsp:cNvPr id="0" name=""/>
        <dsp:cNvSpPr/>
      </dsp:nvSpPr>
      <dsp:spPr>
        <a:xfrm>
          <a:off x="0" y="4731959"/>
          <a:ext cx="5334000" cy="477359"/>
        </a:xfrm>
        <a:prstGeom prst="roundRect">
          <a:avLst/>
        </a:prstGeom>
        <a:solidFill>
          <a:schemeClr val="accent2">
            <a:hueOff val="-1103373"/>
            <a:satOff val="15408"/>
            <a:lumOff val="-94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 Core devices and systems (internal)</a:t>
          </a:r>
        </a:p>
      </dsp:txBody>
      <dsp:txXfrm>
        <a:off x="23303" y="4755262"/>
        <a:ext cx="5287394" cy="4307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03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7008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078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1915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09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7871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225442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2259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4715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11/1/22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2138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11/1/22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477309252"/>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64" r:id="rId6"/>
    <p:sldLayoutId id="2147483759" r:id="rId7"/>
    <p:sldLayoutId id="2147483760" r:id="rId8"/>
    <p:sldLayoutId id="2147483761" r:id="rId9"/>
    <p:sldLayoutId id="2147483763" r:id="rId10"/>
    <p:sldLayoutId id="214748376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56A40A86-2E8A-3108-5C62-2F056BAD344B}"/>
              </a:ext>
            </a:extLst>
          </p:cNvPr>
          <p:cNvPicPr>
            <a:picLocks noChangeAspect="1"/>
          </p:cNvPicPr>
          <p:nvPr/>
        </p:nvPicPr>
        <p:blipFill rotWithShape="1">
          <a:blip r:embed="rId2">
            <a:alphaModFix amt="5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99006DC-C966-715E-BB81-D40A1371BD98}"/>
              </a:ext>
            </a:extLst>
          </p:cNvPr>
          <p:cNvSpPr>
            <a:spLocks noGrp="1"/>
          </p:cNvSpPr>
          <p:nvPr>
            <p:ph type="ctrTitle"/>
          </p:nvPr>
        </p:nvSpPr>
        <p:spPr>
          <a:xfrm>
            <a:off x="2238258" y="1424473"/>
            <a:ext cx="7714388" cy="2850146"/>
          </a:xfrm>
        </p:spPr>
        <p:txBody>
          <a:bodyPr>
            <a:normAutofit/>
          </a:bodyPr>
          <a:lstStyle/>
          <a:p>
            <a:pPr algn="ctr"/>
            <a:r>
              <a:rPr lang="en-US" b="1" i="0" u="none" strike="noStrike">
                <a:effectLst/>
                <a:latin typeface="Poppins" pitchFamily="2" charset="77"/>
              </a:rPr>
              <a:t>Cyber </a:t>
            </a:r>
            <a:r>
              <a:rPr lang="en-US" b="1" dirty="0">
                <a:latin typeface="Poppins" pitchFamily="2" charset="77"/>
              </a:rPr>
              <a:t>S</a:t>
            </a:r>
            <a:r>
              <a:rPr lang="en-US" b="1" i="0" u="none" strike="noStrike" dirty="0">
                <a:effectLst/>
                <a:latin typeface="Poppins" pitchFamily="2" charset="77"/>
              </a:rPr>
              <a:t>ecurity </a:t>
            </a:r>
            <a:r>
              <a:rPr lang="en-US" b="1" dirty="0">
                <a:latin typeface="Poppins" pitchFamily="2" charset="77"/>
              </a:rPr>
              <a:t>I</a:t>
            </a:r>
            <a:r>
              <a:rPr lang="en-US" b="1" i="0" u="none" strike="noStrike" dirty="0">
                <a:effectLst/>
                <a:latin typeface="Poppins" pitchFamily="2" charset="77"/>
              </a:rPr>
              <a:t>nfrastructure </a:t>
            </a:r>
            <a:endParaRPr lang="en-US" dirty="0"/>
          </a:p>
        </p:txBody>
      </p:sp>
      <p:cxnSp>
        <p:nvCxnSpPr>
          <p:cNvPr id="17" name="Straight Connector 16">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A352E0-C7BF-F7DF-D100-959B25BC753D}"/>
              </a:ext>
            </a:extLst>
          </p:cNvPr>
          <p:cNvSpPr txBox="1"/>
          <p:nvPr/>
        </p:nvSpPr>
        <p:spPr>
          <a:xfrm>
            <a:off x="6363596" y="5196977"/>
            <a:ext cx="6100762" cy="1200329"/>
          </a:xfrm>
          <a:prstGeom prst="rect">
            <a:avLst/>
          </a:prstGeom>
          <a:noFill/>
        </p:spPr>
        <p:txBody>
          <a:bodyPr wrap="square">
            <a:spAutoFit/>
          </a:bodyPr>
          <a:lstStyle/>
          <a:p>
            <a:pPr algn="ctr"/>
            <a:r>
              <a:rPr lang="en-US" dirty="0" err="1"/>
              <a:t>Shuronjit</a:t>
            </a:r>
            <a:r>
              <a:rPr lang="en-US" dirty="0"/>
              <a:t> Biswas </a:t>
            </a:r>
            <a:r>
              <a:rPr lang="en-US" dirty="0" err="1"/>
              <a:t>Sumon</a:t>
            </a:r>
            <a:endParaRPr lang="en-US" dirty="0"/>
          </a:p>
          <a:p>
            <a:pPr algn="ctr"/>
            <a:r>
              <a:rPr lang="en-US" dirty="0"/>
              <a:t>Cyber Security Specialist</a:t>
            </a:r>
          </a:p>
          <a:p>
            <a:pPr algn="ctr"/>
            <a:r>
              <a:rPr lang="en-US" dirty="0"/>
              <a:t>&amp;</a:t>
            </a:r>
          </a:p>
          <a:p>
            <a:pPr algn="ctr"/>
            <a:r>
              <a:rPr lang="en-US" dirty="0" err="1"/>
              <a:t>Pentester</a:t>
            </a:r>
            <a:endParaRPr lang="en-US" dirty="0"/>
          </a:p>
        </p:txBody>
      </p:sp>
    </p:spTree>
    <p:extLst>
      <p:ext uri="{BB962C8B-B14F-4D97-AF65-F5344CB8AC3E}">
        <p14:creationId xmlns:p14="http://schemas.microsoft.com/office/powerpoint/2010/main" val="35064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0614-1905-E3A0-484C-D85FF286AEE5}"/>
              </a:ext>
            </a:extLst>
          </p:cNvPr>
          <p:cNvSpPr>
            <a:spLocks noGrp="1"/>
          </p:cNvSpPr>
          <p:nvPr>
            <p:ph type="title"/>
          </p:nvPr>
        </p:nvSpPr>
        <p:spPr>
          <a:xfrm>
            <a:off x="1429566" y="689185"/>
            <a:ext cx="9238434" cy="857559"/>
          </a:xfrm>
        </p:spPr>
        <p:txBody>
          <a:bodyPr/>
          <a:lstStyle/>
          <a:p>
            <a:r>
              <a:rPr lang="en-US" b="1" i="0" u="none" strike="noStrike" dirty="0">
                <a:effectLst/>
                <a:latin typeface="Poppins" pitchFamily="2" charset="77"/>
              </a:rPr>
              <a:t>Network security options and technologies</a:t>
            </a:r>
            <a:endParaRPr lang="en-US" dirty="0"/>
          </a:p>
        </p:txBody>
      </p:sp>
      <p:sp>
        <p:nvSpPr>
          <p:cNvPr id="3" name="Content Placeholder 2">
            <a:extLst>
              <a:ext uri="{FF2B5EF4-FFF2-40B4-BE49-F238E27FC236}">
                <a16:creationId xmlns:a16="http://schemas.microsoft.com/office/drawing/2014/main" id="{F27F0AE7-BC08-170D-1105-4627D5649EC4}"/>
              </a:ext>
            </a:extLst>
          </p:cNvPr>
          <p:cNvSpPr>
            <a:spLocks noGrp="1"/>
          </p:cNvSpPr>
          <p:nvPr>
            <p:ph idx="1"/>
          </p:nvPr>
        </p:nvSpPr>
        <p:spPr>
          <a:xfrm>
            <a:off x="1429566" y="1822862"/>
            <a:ext cx="9238434" cy="3810000"/>
          </a:xfrm>
        </p:spPr>
        <p:txBody>
          <a:bodyPr>
            <a:noAutofit/>
          </a:bodyPr>
          <a:lstStyle/>
          <a:p>
            <a:pPr algn="l"/>
            <a:r>
              <a:rPr lang="en-US" sz="1400" b="0" i="1" u="none" strike="noStrike" dirty="0">
                <a:effectLst/>
                <a:latin typeface="Poppins" pitchFamily="2" charset="77"/>
              </a:rPr>
              <a:t>One of the network security options are protocol-based approaches which consist of implementing a network protocol that enables the distinction of virtual networks through techniques such as tagging or tunneling. The only requirement of this kind of approach is that physical devices (or a subset of them) support the selected protocol.</a:t>
            </a:r>
            <a:endParaRPr lang="en-US" sz="1400" b="0" i="0" u="none" strike="noStrike" dirty="0">
              <a:effectLst/>
              <a:latin typeface="Poppins" pitchFamily="2" charset="77"/>
            </a:endParaRPr>
          </a:p>
          <a:p>
            <a:pPr algn="l"/>
            <a:r>
              <a:rPr lang="en-US" sz="1400" b="0" i="1" u="none" strike="noStrike" dirty="0">
                <a:effectLst/>
                <a:latin typeface="Poppins" pitchFamily="2" charset="77"/>
              </a:rPr>
              <a:t>Furthermore, Machine virtualization-based approaches which consist of creating virtual networks by means of groups of interconnected virtual machines. Virtual machine monitors are used to instantiate virtual routers, and virtual links are established between them, regardless of physical network topology.</a:t>
            </a:r>
            <a:br>
              <a:rPr lang="en-US" sz="1400" b="1" i="1" u="none" strike="noStrike" dirty="0">
                <a:effectLst/>
                <a:latin typeface="Poppins" pitchFamily="2" charset="77"/>
              </a:rPr>
            </a:br>
            <a:r>
              <a:rPr lang="en-US" sz="1400" b="1" i="1" u="none" strike="noStrike" dirty="0">
                <a:effectLst/>
                <a:latin typeface="Poppins" pitchFamily="2" charset="77"/>
              </a:rPr>
              <a:t>Two options for network security and two security technologies. </a:t>
            </a:r>
            <a:endParaRPr lang="en-US" sz="1400" b="0" i="0" u="none" strike="noStrike" dirty="0">
              <a:effectLst/>
              <a:latin typeface="Poppins" pitchFamily="2" charset="77"/>
            </a:endParaRPr>
          </a:p>
          <a:p>
            <a:pPr algn="l"/>
            <a:r>
              <a:rPr lang="en-US" sz="1400" b="1" i="1" u="none" strike="noStrike" dirty="0" err="1">
                <a:effectLst/>
                <a:latin typeface="Poppins" pitchFamily="2" charset="77"/>
              </a:rPr>
              <a:t>i</a:t>
            </a:r>
            <a:r>
              <a:rPr lang="en-US" sz="1400" b="1" i="1" u="none" strike="noStrike" dirty="0">
                <a:effectLst/>
                <a:latin typeface="Poppins" pitchFamily="2" charset="77"/>
              </a:rPr>
              <a:t>. a. Anti-bot protection </a:t>
            </a:r>
            <a:endParaRPr lang="en-US" sz="1400" b="0" i="0" u="none" strike="noStrike" dirty="0">
              <a:effectLst/>
              <a:latin typeface="Poppins" pitchFamily="2" charset="77"/>
            </a:endParaRPr>
          </a:p>
          <a:p>
            <a:pPr algn="l"/>
            <a:r>
              <a:rPr lang="en-US" sz="1400" b="1" i="1" u="none" strike="noStrike" dirty="0">
                <a:effectLst/>
                <a:latin typeface="Poppins" pitchFamily="2" charset="77"/>
              </a:rPr>
              <a:t>b. Application access control</a:t>
            </a:r>
            <a:br>
              <a:rPr lang="en-US" sz="1400" b="0" i="0" u="none" strike="noStrike" dirty="0">
                <a:effectLst/>
                <a:latin typeface="Poppins" pitchFamily="2" charset="77"/>
              </a:rPr>
            </a:br>
            <a:endParaRPr lang="en-US" sz="1400" b="0" i="0" u="none" strike="noStrike" dirty="0">
              <a:effectLst/>
              <a:latin typeface="Poppins" pitchFamily="2" charset="77"/>
            </a:endParaRPr>
          </a:p>
          <a:p>
            <a:pPr algn="l"/>
            <a:r>
              <a:rPr lang="en-US" sz="1400" b="1" i="1" u="none" strike="noStrike" dirty="0">
                <a:effectLst/>
                <a:latin typeface="Poppins" pitchFamily="2" charset="77"/>
              </a:rPr>
              <a:t>ii. a. Firewalling </a:t>
            </a:r>
            <a:endParaRPr lang="en-US" sz="1400" b="0" i="0" u="none" strike="noStrike" dirty="0">
              <a:effectLst/>
              <a:latin typeface="Poppins" pitchFamily="2" charset="77"/>
            </a:endParaRPr>
          </a:p>
          <a:p>
            <a:pPr algn="l"/>
            <a:r>
              <a:rPr lang="en-US" sz="1400" b="1" i="1" u="none" strike="noStrike" dirty="0">
                <a:effectLst/>
                <a:latin typeface="Poppins" pitchFamily="2" charset="77"/>
              </a:rPr>
              <a:t>b. Intrusion detection/intrusion prevention</a:t>
            </a:r>
            <a:endParaRPr lang="en-US" sz="1400" dirty="0"/>
          </a:p>
        </p:txBody>
      </p:sp>
    </p:spTree>
    <p:extLst>
      <p:ext uri="{BB962C8B-B14F-4D97-AF65-F5344CB8AC3E}">
        <p14:creationId xmlns:p14="http://schemas.microsoft.com/office/powerpoint/2010/main" val="1040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0">
            <a:extLst>
              <a:ext uri="{FF2B5EF4-FFF2-40B4-BE49-F238E27FC236}">
                <a16:creationId xmlns:a16="http://schemas.microsoft.com/office/drawing/2014/main" id="{01A94AE6-0978-4A09-B78E-D60AC484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58699-0B85-654D-5547-9AD051842553}"/>
              </a:ext>
            </a:extLst>
          </p:cNvPr>
          <p:cNvSpPr>
            <a:spLocks noGrp="1"/>
          </p:cNvSpPr>
          <p:nvPr>
            <p:ph type="title"/>
          </p:nvPr>
        </p:nvSpPr>
        <p:spPr>
          <a:xfrm>
            <a:off x="1207828" y="2286000"/>
            <a:ext cx="3643951" cy="2286000"/>
          </a:xfrm>
        </p:spPr>
        <p:txBody>
          <a:bodyPr anchor="ctr">
            <a:normAutofit/>
          </a:bodyPr>
          <a:lstStyle/>
          <a:p>
            <a:pPr algn="ctr">
              <a:lnSpc>
                <a:spcPct val="110000"/>
              </a:lnSpc>
            </a:pPr>
            <a:r>
              <a:rPr lang="en-US" sz="1800" b="1" i="1" u="none" strike="noStrike">
                <a:solidFill>
                  <a:schemeClr val="bg1"/>
                </a:solidFill>
                <a:effectLst/>
                <a:latin typeface="Poppins" pitchFamily="2" charset="77"/>
              </a:rPr>
              <a:t>data types to be protected, security levels required and secure boundary requirements</a:t>
            </a:r>
            <a:endParaRPr lang="en-US" sz="1800">
              <a:solidFill>
                <a:schemeClr val="bg1"/>
              </a:solidFill>
            </a:endParaRPr>
          </a:p>
        </p:txBody>
      </p:sp>
      <p:graphicFrame>
        <p:nvGraphicFramePr>
          <p:cNvPr id="22" name="Content Placeholder 2">
            <a:extLst>
              <a:ext uri="{FF2B5EF4-FFF2-40B4-BE49-F238E27FC236}">
                <a16:creationId xmlns:a16="http://schemas.microsoft.com/office/drawing/2014/main" id="{1E566820-1C60-3FD9-B9AA-472C0DD411AD}"/>
              </a:ext>
            </a:extLst>
          </p:cNvPr>
          <p:cNvGraphicFramePr>
            <a:graphicFrameLocks noGrp="1"/>
          </p:cNvGraphicFramePr>
          <p:nvPr>
            <p:ph idx="1"/>
            <p:extLst>
              <p:ext uri="{D42A27DB-BD31-4B8C-83A1-F6EECF244321}">
                <p14:modId xmlns:p14="http://schemas.microsoft.com/office/powerpoint/2010/main" val="2203206784"/>
              </p:ext>
            </p:extLst>
          </p:nvPr>
        </p:nvGraphicFramePr>
        <p:xfrm>
          <a:off x="6096000" y="762001"/>
          <a:ext cx="5334000"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01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30EF-32F7-C75B-6C17-22F127AB9E0A}"/>
              </a:ext>
            </a:extLst>
          </p:cNvPr>
          <p:cNvSpPr>
            <a:spLocks noGrp="1"/>
          </p:cNvSpPr>
          <p:nvPr>
            <p:ph type="title"/>
          </p:nvPr>
        </p:nvSpPr>
        <p:spPr>
          <a:xfrm>
            <a:off x="1601016" y="288208"/>
            <a:ext cx="9238434" cy="857559"/>
          </a:xfrm>
        </p:spPr>
        <p:txBody>
          <a:bodyPr/>
          <a:lstStyle/>
          <a:p>
            <a:r>
              <a:rPr lang="en-US" b="1" i="0" u="none" strike="noStrike" dirty="0">
                <a:effectLst/>
                <a:latin typeface="Poppins" pitchFamily="2" charset="77"/>
              </a:rPr>
              <a:t>Infrastructure design</a:t>
            </a: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BAAAB56C-5781-4F5B-4919-3ADDC63BCA02}"/>
              </a:ext>
            </a:extLst>
          </p:cNvPr>
          <p:cNvPicPr>
            <a:picLocks noGrp="1" noChangeAspect="1"/>
          </p:cNvPicPr>
          <p:nvPr>
            <p:ph idx="1"/>
          </p:nvPr>
        </p:nvPicPr>
        <p:blipFill>
          <a:blip r:embed="rId2"/>
          <a:stretch>
            <a:fillRect/>
          </a:stretch>
        </p:blipFill>
        <p:spPr>
          <a:xfrm>
            <a:off x="2740818" y="1357313"/>
            <a:ext cx="7389020" cy="5314949"/>
          </a:xfrm>
        </p:spPr>
      </p:pic>
    </p:spTree>
    <p:extLst>
      <p:ext uri="{BB962C8B-B14F-4D97-AF65-F5344CB8AC3E}">
        <p14:creationId xmlns:p14="http://schemas.microsoft.com/office/powerpoint/2010/main" val="80671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7578-C1E6-E861-76B1-955CE7C9F654}"/>
              </a:ext>
            </a:extLst>
          </p:cNvPr>
          <p:cNvSpPr>
            <a:spLocks noGrp="1"/>
          </p:cNvSpPr>
          <p:nvPr>
            <p:ph type="title"/>
          </p:nvPr>
        </p:nvSpPr>
        <p:spPr>
          <a:xfrm>
            <a:off x="2615428" y="216769"/>
            <a:ext cx="9238434" cy="857559"/>
          </a:xfrm>
        </p:spPr>
        <p:txBody>
          <a:bodyPr/>
          <a:lstStyle/>
          <a:p>
            <a:pPr algn="ctr"/>
            <a:r>
              <a:rPr lang="en-US" b="1" i="0" u="none" strike="noStrike" dirty="0">
                <a:effectLst/>
                <a:latin typeface="Poppins" pitchFamily="2" charset="77"/>
              </a:rPr>
              <a:t>Implementation plan</a:t>
            </a:r>
            <a:endParaRPr lang="en-US" dirty="0"/>
          </a:p>
        </p:txBody>
      </p:sp>
      <p:graphicFrame>
        <p:nvGraphicFramePr>
          <p:cNvPr id="9" name="Content Placeholder 8">
            <a:extLst>
              <a:ext uri="{FF2B5EF4-FFF2-40B4-BE49-F238E27FC236}">
                <a16:creationId xmlns:a16="http://schemas.microsoft.com/office/drawing/2014/main" id="{CE6C1FB2-1C88-79D5-7884-2D1CC06BA5B9}"/>
              </a:ext>
            </a:extLst>
          </p:cNvPr>
          <p:cNvGraphicFramePr>
            <a:graphicFrameLocks noGrp="1"/>
          </p:cNvGraphicFramePr>
          <p:nvPr>
            <p:ph idx="1"/>
            <p:extLst>
              <p:ext uri="{D42A27DB-BD31-4B8C-83A1-F6EECF244321}">
                <p14:modId xmlns:p14="http://schemas.microsoft.com/office/powerpoint/2010/main" val="3930133312"/>
              </p:ext>
            </p:extLst>
          </p:nvPr>
        </p:nvGraphicFramePr>
        <p:xfrm>
          <a:off x="3271838" y="1243013"/>
          <a:ext cx="6257925" cy="5398218"/>
        </p:xfrm>
        <a:graphic>
          <a:graphicData uri="http://schemas.openxmlformats.org/drawingml/2006/table">
            <a:tbl>
              <a:tblPr firstRow="1" firstCol="1" bandRow="1">
                <a:tableStyleId>{5C22544A-7EE6-4342-B048-85BDC9FD1C3A}</a:tableStyleId>
              </a:tblPr>
              <a:tblGrid>
                <a:gridCol w="1698700">
                  <a:extLst>
                    <a:ext uri="{9D8B030D-6E8A-4147-A177-3AD203B41FA5}">
                      <a16:colId xmlns:a16="http://schemas.microsoft.com/office/drawing/2014/main" val="1550040395"/>
                    </a:ext>
                  </a:extLst>
                </a:gridCol>
                <a:gridCol w="2872060">
                  <a:extLst>
                    <a:ext uri="{9D8B030D-6E8A-4147-A177-3AD203B41FA5}">
                      <a16:colId xmlns:a16="http://schemas.microsoft.com/office/drawing/2014/main" val="493175385"/>
                    </a:ext>
                  </a:extLst>
                </a:gridCol>
                <a:gridCol w="1687165">
                  <a:extLst>
                    <a:ext uri="{9D8B030D-6E8A-4147-A177-3AD203B41FA5}">
                      <a16:colId xmlns:a16="http://schemas.microsoft.com/office/drawing/2014/main" val="2294471472"/>
                    </a:ext>
                  </a:extLst>
                </a:gridCol>
              </a:tblGrid>
              <a:tr h="482861">
                <a:tc>
                  <a:txBody>
                    <a:bodyPr/>
                    <a:lstStyle/>
                    <a:p>
                      <a:pPr marL="0" marR="0">
                        <a:spcBef>
                          <a:spcPts val="600"/>
                        </a:spcBef>
                        <a:spcAft>
                          <a:spcPts val="600"/>
                        </a:spcAft>
                      </a:pPr>
                      <a:r>
                        <a:rPr lang="en-US" sz="700">
                          <a:effectLst/>
                        </a:rPr>
                        <a:t>Action</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600"/>
                        </a:spcBef>
                        <a:spcAft>
                          <a:spcPts val="600"/>
                        </a:spcAft>
                      </a:pPr>
                      <a:r>
                        <a:rPr lang="en-US" sz="700">
                          <a:effectLst/>
                        </a:rPr>
                        <a:t>Responsibilities</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600"/>
                        </a:spcBef>
                        <a:spcAft>
                          <a:spcPts val="600"/>
                        </a:spcAft>
                      </a:pPr>
                      <a:r>
                        <a:rPr lang="en-US" sz="700">
                          <a:effectLst/>
                        </a:rPr>
                        <a:t>Timelines</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2186351271"/>
                  </a:ext>
                </a:extLst>
              </a:tr>
              <a:tr h="987409">
                <a:tc>
                  <a:txBody>
                    <a:bodyPr/>
                    <a:lstStyle/>
                    <a:p>
                      <a:pPr marL="0" marR="0">
                        <a:spcBef>
                          <a:spcPts val="0"/>
                        </a:spcBef>
                        <a:spcAft>
                          <a:spcPts val="0"/>
                        </a:spcAft>
                      </a:pPr>
                      <a:br>
                        <a:rPr lang="en-US" sz="700">
                          <a:effectLst/>
                        </a:rPr>
                      </a:br>
                      <a:br>
                        <a:rPr lang="en-US" sz="700">
                          <a:effectLst/>
                        </a:rPr>
                      </a:br>
                      <a:r>
                        <a:rPr lang="en-US" sz="700">
                          <a:effectLst/>
                        </a:rPr>
                        <a:t>Basic design proposal</a:t>
                      </a:r>
                      <a:br>
                        <a:rPr lang="en-US" sz="700">
                          <a:effectLst/>
                        </a:rPr>
                      </a:br>
                      <a:br>
                        <a:rPr lang="en-US" sz="700">
                          <a:effectLst/>
                        </a:rPr>
                      </a:b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dirty="0">
                          <a:effectLst/>
                        </a:rPr>
                        <a:t> IT Project Manager</a:t>
                      </a:r>
                      <a:endParaRPr lang="en-US" sz="900" dirty="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Day 5</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4264245178"/>
                  </a:ext>
                </a:extLst>
              </a:tr>
              <a:tr h="1148149">
                <a:tc>
                  <a:txBody>
                    <a:bodyPr/>
                    <a:lstStyle/>
                    <a:p>
                      <a:pPr marL="0" marR="0">
                        <a:spcBef>
                          <a:spcPts val="0"/>
                        </a:spcBef>
                        <a:spcAft>
                          <a:spcPts val="0"/>
                        </a:spcAft>
                      </a:pPr>
                      <a:br>
                        <a:rPr lang="en-US" sz="700">
                          <a:effectLst/>
                        </a:rPr>
                      </a:br>
                      <a:br>
                        <a:rPr lang="en-US" sz="700">
                          <a:effectLst/>
                        </a:rPr>
                      </a:br>
                      <a:r>
                        <a:rPr lang="en-US" sz="700">
                          <a:effectLst/>
                        </a:rPr>
                        <a:t>feedback and modification</a:t>
                      </a:r>
                      <a:br>
                        <a:rPr lang="en-US" sz="700">
                          <a:effectLst/>
                        </a:rPr>
                      </a:br>
                      <a:br>
                        <a:rPr lang="en-US" sz="700">
                          <a:effectLst/>
                        </a:rPr>
                      </a:b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IT Project Manager</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Day 8</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565629367"/>
                  </a:ext>
                </a:extLst>
              </a:tr>
              <a:tr h="826668">
                <a:tc>
                  <a:txBody>
                    <a:bodyPr/>
                    <a:lstStyle/>
                    <a:p>
                      <a:pPr marL="0" marR="0">
                        <a:spcBef>
                          <a:spcPts val="0"/>
                        </a:spcBef>
                        <a:spcAft>
                          <a:spcPts val="0"/>
                        </a:spcAft>
                      </a:pPr>
                      <a:br>
                        <a:rPr lang="en-US" sz="700">
                          <a:effectLst/>
                        </a:rPr>
                      </a:br>
                      <a:br>
                        <a:rPr lang="en-US" sz="700">
                          <a:effectLst/>
                        </a:rPr>
                      </a:br>
                      <a:r>
                        <a:rPr lang="en-US" sz="700">
                          <a:effectLst/>
                        </a:rPr>
                        <a:t>Final design</a:t>
                      </a:r>
                      <a:br>
                        <a:rPr lang="en-US" sz="700">
                          <a:effectLst/>
                        </a:rPr>
                      </a:br>
                      <a:br>
                        <a:rPr lang="en-US" sz="700">
                          <a:effectLst/>
                        </a:rPr>
                      </a:b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IT Project Manager</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Week 2</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2236185508"/>
                  </a:ext>
                </a:extLst>
              </a:tr>
              <a:tr h="987409">
                <a:tc>
                  <a:txBody>
                    <a:bodyPr/>
                    <a:lstStyle/>
                    <a:p>
                      <a:pPr marL="0" marR="0">
                        <a:spcBef>
                          <a:spcPts val="0"/>
                        </a:spcBef>
                        <a:spcAft>
                          <a:spcPts val="0"/>
                        </a:spcAft>
                      </a:pPr>
                      <a:br>
                        <a:rPr lang="en-US" sz="700">
                          <a:effectLst/>
                        </a:rPr>
                      </a:br>
                      <a:r>
                        <a:rPr lang="en-US" sz="700">
                          <a:effectLst/>
                        </a:rPr>
                        <a:t>Implement virtualisation</a:t>
                      </a:r>
                      <a:br>
                        <a:rPr lang="en-US" sz="700">
                          <a:effectLst/>
                        </a:rPr>
                      </a:br>
                      <a:br>
                        <a:rPr lang="en-US" sz="700">
                          <a:effectLst/>
                        </a:rPr>
                      </a:br>
                      <a:br>
                        <a:rPr lang="en-US" sz="700">
                          <a:effectLst/>
                        </a:rPr>
                      </a:b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IT Project Manager, IT Technical staff</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Day 19</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543430096"/>
                  </a:ext>
                </a:extLst>
              </a:tr>
              <a:tr h="482861">
                <a:tc>
                  <a:txBody>
                    <a:bodyPr/>
                    <a:lstStyle/>
                    <a:p>
                      <a:pPr marL="0" marR="0">
                        <a:spcBef>
                          <a:spcPts val="0"/>
                        </a:spcBef>
                        <a:spcAft>
                          <a:spcPts val="0"/>
                        </a:spcAft>
                      </a:pPr>
                      <a:r>
                        <a:rPr lang="en-US" sz="700">
                          <a:effectLst/>
                        </a:rPr>
                        <a:t> Testing</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 IT Project Manager, IT Technical staff</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 Day 26</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577220580"/>
                  </a:ext>
                </a:extLst>
              </a:tr>
              <a:tr h="482861">
                <a:tc>
                  <a:txBody>
                    <a:bodyPr/>
                    <a:lstStyle/>
                    <a:p>
                      <a:pPr marL="0" marR="0">
                        <a:spcBef>
                          <a:spcPts val="0"/>
                        </a:spcBef>
                        <a:spcAft>
                          <a:spcPts val="0"/>
                        </a:spcAft>
                      </a:pPr>
                      <a:r>
                        <a:rPr lang="en-US" sz="700">
                          <a:effectLst/>
                        </a:rPr>
                        <a:t> Finalise and report</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a:effectLst/>
                        </a:rPr>
                        <a:t> IT Project Manager</a:t>
                      </a:r>
                      <a:endParaRPr lang="en-US" sz="900">
                        <a:effectLst/>
                        <a:latin typeface="Calibri" panose="020F0502020204030204" pitchFamily="34" charset="0"/>
                        <a:ea typeface="Calibri" panose="020F0502020204030204" pitchFamily="34" charset="0"/>
                        <a:cs typeface="Vrinda" pitchFamily="2" charset="0"/>
                      </a:endParaRPr>
                    </a:p>
                  </a:txBody>
                  <a:tcPr marL="48621" marR="48621" marT="0" marB="0"/>
                </a:tc>
                <a:tc>
                  <a:txBody>
                    <a:bodyPr/>
                    <a:lstStyle/>
                    <a:p>
                      <a:pPr marL="0" marR="0">
                        <a:spcBef>
                          <a:spcPts val="0"/>
                        </a:spcBef>
                        <a:spcAft>
                          <a:spcPts val="0"/>
                        </a:spcAft>
                      </a:pPr>
                      <a:r>
                        <a:rPr lang="en-US" sz="700" dirty="0">
                          <a:effectLst/>
                        </a:rPr>
                        <a:t> Day 30</a:t>
                      </a:r>
                      <a:endParaRPr lang="en-US" sz="900" dirty="0">
                        <a:effectLst/>
                        <a:latin typeface="Calibri" panose="020F0502020204030204" pitchFamily="34" charset="0"/>
                        <a:ea typeface="Calibri" panose="020F0502020204030204" pitchFamily="34" charset="0"/>
                        <a:cs typeface="Vrinda" pitchFamily="2" charset="0"/>
                      </a:endParaRPr>
                    </a:p>
                  </a:txBody>
                  <a:tcPr marL="48621" marR="48621" marT="0" marB="0"/>
                </a:tc>
                <a:extLst>
                  <a:ext uri="{0D108BD9-81ED-4DB2-BD59-A6C34878D82A}">
                    <a16:rowId xmlns:a16="http://schemas.microsoft.com/office/drawing/2014/main" val="936365376"/>
                  </a:ext>
                </a:extLst>
              </a:tr>
            </a:tbl>
          </a:graphicData>
        </a:graphic>
      </p:graphicFrame>
    </p:spTree>
    <p:extLst>
      <p:ext uri="{BB962C8B-B14F-4D97-AF65-F5344CB8AC3E}">
        <p14:creationId xmlns:p14="http://schemas.microsoft.com/office/powerpoint/2010/main" val="227967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A94AE6-0978-4A09-B78E-D60AC4842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1BF53-2EE8-5560-702C-368A9B0E6C81}"/>
              </a:ext>
            </a:extLst>
          </p:cNvPr>
          <p:cNvSpPr>
            <a:spLocks noGrp="1"/>
          </p:cNvSpPr>
          <p:nvPr>
            <p:ph type="title"/>
          </p:nvPr>
        </p:nvSpPr>
        <p:spPr>
          <a:xfrm>
            <a:off x="1207828" y="2286000"/>
            <a:ext cx="3643951" cy="2286000"/>
          </a:xfrm>
        </p:spPr>
        <p:txBody>
          <a:bodyPr anchor="ctr">
            <a:normAutofit/>
          </a:bodyPr>
          <a:lstStyle/>
          <a:p>
            <a:pPr algn="ctr"/>
            <a:r>
              <a:rPr lang="en-US">
                <a:solidFill>
                  <a:schemeClr val="bg1"/>
                </a:solidFill>
              </a:rPr>
              <a:t>Network security monitoring strategy</a:t>
            </a:r>
          </a:p>
        </p:txBody>
      </p:sp>
      <p:graphicFrame>
        <p:nvGraphicFramePr>
          <p:cNvPr id="5" name="Content Placeholder 2">
            <a:extLst>
              <a:ext uri="{FF2B5EF4-FFF2-40B4-BE49-F238E27FC236}">
                <a16:creationId xmlns:a16="http://schemas.microsoft.com/office/drawing/2014/main" id="{80E0C7D4-3528-D3DB-6107-168056BEC99C}"/>
              </a:ext>
            </a:extLst>
          </p:cNvPr>
          <p:cNvGraphicFramePr>
            <a:graphicFrameLocks noGrp="1"/>
          </p:cNvGraphicFramePr>
          <p:nvPr>
            <p:ph idx="1"/>
            <p:extLst>
              <p:ext uri="{D42A27DB-BD31-4B8C-83A1-F6EECF244321}">
                <p14:modId xmlns:p14="http://schemas.microsoft.com/office/powerpoint/2010/main" val="2961353209"/>
              </p:ext>
            </p:extLst>
          </p:nvPr>
        </p:nvGraphicFramePr>
        <p:xfrm>
          <a:off x="6096000" y="762001"/>
          <a:ext cx="5334000"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59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C2C6-4B00-8194-A824-C46F555DB585}"/>
              </a:ext>
            </a:extLst>
          </p:cNvPr>
          <p:cNvSpPr>
            <a:spLocks noGrp="1"/>
          </p:cNvSpPr>
          <p:nvPr>
            <p:ph type="title"/>
          </p:nvPr>
        </p:nvSpPr>
        <p:spPr/>
        <p:txBody>
          <a:bodyPr/>
          <a:lstStyle/>
          <a:p>
            <a:pPr algn="ctr"/>
            <a:r>
              <a:rPr lang="en-US" b="1" i="0" u="none" strike="noStrike" dirty="0">
                <a:effectLst/>
                <a:latin typeface="Poppins" pitchFamily="2" charset="77"/>
              </a:rPr>
              <a:t>Tools</a:t>
            </a:r>
            <a:endParaRPr lang="en-US" dirty="0"/>
          </a:p>
        </p:txBody>
      </p:sp>
      <p:sp>
        <p:nvSpPr>
          <p:cNvPr id="3" name="Content Placeholder 2">
            <a:extLst>
              <a:ext uri="{FF2B5EF4-FFF2-40B4-BE49-F238E27FC236}">
                <a16:creationId xmlns:a16="http://schemas.microsoft.com/office/drawing/2014/main" id="{494475DE-F7CC-5E1B-13AD-7151E4E0BDE8}"/>
              </a:ext>
            </a:extLst>
          </p:cNvPr>
          <p:cNvSpPr>
            <a:spLocks noGrp="1"/>
          </p:cNvSpPr>
          <p:nvPr>
            <p:ph idx="1"/>
          </p:nvPr>
        </p:nvSpPr>
        <p:spPr/>
        <p:txBody>
          <a:bodyPr/>
          <a:lstStyle/>
          <a:p>
            <a:r>
              <a:rPr lang="en-US" dirty="0"/>
              <a:t>I will use a virtualization tool to implement the infrastructure. The common ones in the market are parallel. I will request access to client to continue to work on the implementation. The data will require will be based on clients infrastructure. </a:t>
            </a:r>
          </a:p>
        </p:txBody>
      </p:sp>
    </p:spTree>
    <p:extLst>
      <p:ext uri="{BB962C8B-B14F-4D97-AF65-F5344CB8AC3E}">
        <p14:creationId xmlns:p14="http://schemas.microsoft.com/office/powerpoint/2010/main" val="268377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highway near the ocean">
            <a:extLst>
              <a:ext uri="{FF2B5EF4-FFF2-40B4-BE49-F238E27FC236}">
                <a16:creationId xmlns:a16="http://schemas.microsoft.com/office/drawing/2014/main" id="{CCE86B61-EC06-8AD2-1DE6-E0CBEB5E5C5F}"/>
              </a:ext>
            </a:extLst>
          </p:cNvPr>
          <p:cNvPicPr>
            <a:picLocks noChangeAspect="1"/>
          </p:cNvPicPr>
          <p:nvPr/>
        </p:nvPicPr>
        <p:blipFill rotWithShape="1">
          <a:blip r:embed="rId2">
            <a:alphaModFix amt="50000"/>
          </a:blip>
          <a:srcRect t="10749" b="14251"/>
          <a:stretch/>
        </p:blipFill>
        <p:spPr>
          <a:xfrm>
            <a:off x="20" y="1571"/>
            <a:ext cx="12191980" cy="6856429"/>
          </a:xfrm>
          <a:prstGeom prst="rect">
            <a:avLst/>
          </a:prstGeom>
        </p:spPr>
      </p:pic>
      <p:sp>
        <p:nvSpPr>
          <p:cNvPr id="2" name="Title 1">
            <a:extLst>
              <a:ext uri="{FF2B5EF4-FFF2-40B4-BE49-F238E27FC236}">
                <a16:creationId xmlns:a16="http://schemas.microsoft.com/office/drawing/2014/main" id="{6D9020DF-D12D-701B-85F9-6AEABE499733}"/>
              </a:ext>
            </a:extLst>
          </p:cNvPr>
          <p:cNvSpPr>
            <a:spLocks noGrp="1"/>
          </p:cNvSpPr>
          <p:nvPr>
            <p:ph type="title"/>
          </p:nvPr>
        </p:nvSpPr>
        <p:spPr>
          <a:xfrm>
            <a:off x="2238258" y="1424473"/>
            <a:ext cx="7714388" cy="2850146"/>
          </a:xfrm>
        </p:spPr>
        <p:txBody>
          <a:bodyPr vert="horz" lIns="91440" tIns="45720" rIns="91440" bIns="45720" rtlCol="0" anchor="b">
            <a:normAutofit/>
          </a:bodyPr>
          <a:lstStyle/>
          <a:p>
            <a:pPr algn="ctr"/>
            <a:r>
              <a:rPr lang="en-US" sz="4800" dirty="0"/>
              <a:t>Thank You</a:t>
            </a:r>
          </a:p>
        </p:txBody>
      </p:sp>
      <p:cxnSp>
        <p:nvCxnSpPr>
          <p:cNvPr id="22" name="Straight Connector 21">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49482"/>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emplate>{D73095CA-9A7F-0E45-A76C-FA2E6D682817}tf10001058</Template>
  <TotalTime>73</TotalTime>
  <Words>478</Words>
  <Application>Microsoft Macintosh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Poppins</vt:lpstr>
      <vt:lpstr>Trade Gothic Next Cond</vt:lpstr>
      <vt:lpstr>Trade Gothic Next Light</vt:lpstr>
      <vt:lpstr>PortalVTI</vt:lpstr>
      <vt:lpstr>Cyber Security Infrastructure </vt:lpstr>
      <vt:lpstr>Network security options and technologies</vt:lpstr>
      <vt:lpstr>data types to be protected, security levels required and secure boundary requirements</vt:lpstr>
      <vt:lpstr>Infrastructure design</vt:lpstr>
      <vt:lpstr>Implementation plan</vt:lpstr>
      <vt:lpstr>Network security monitoring strategy</vt:lpstr>
      <vt:lpstr>Tools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Shuronjit Biswas Sumon</dc:creator>
  <cp:lastModifiedBy>Shuronjit Biswas Sumon</cp:lastModifiedBy>
  <cp:revision>6</cp:revision>
  <dcterms:created xsi:type="dcterms:W3CDTF">2022-11-01T11:03:44Z</dcterms:created>
  <dcterms:modified xsi:type="dcterms:W3CDTF">2022-11-01T12:17:40Z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2022-11-01T11:04:27Z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3561e77b-5752-499a-8ea4-fe11f9be4c7a</vt:lpwstr>
  </property>
  <property fmtid="{D5CDD505-2E9C-101B-9397-08002B2CF9AE}" pid="7" name="MSIP_Label_defa4170-0d19-0005-0004-bc88714345d2_ActionId">
    <vt:lpwstr>d48d537c-b766-489a-91dd-a7f05644ad64</vt:lpwstr>
  </property>
  <property fmtid="{D5CDD505-2E9C-101B-9397-08002B2CF9AE}" pid="8" name="MSIP_Label_defa4170-0d19-0005-0004-bc88714345d2_ContentBits">
    <vt:lpwstr>0</vt:lpwstr>
  </property>
</Properties>
</file>